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emf" ContentType="image/x-emf"/>
  <Default Extension="jpeg" ContentType="image/jpe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17.xml" ContentType="application/vnd.openxmlformats-officedocument.presentationml.slide+xml"/>
  <Override PartName="/ppt/slides/slide33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9" r:id="rId2"/>
    <p:sldId id="750" r:id="rId3"/>
    <p:sldId id="794" r:id="rId4"/>
    <p:sldId id="749" r:id="rId5"/>
    <p:sldId id="763" r:id="rId6"/>
    <p:sldId id="764" r:id="rId7"/>
    <p:sldId id="800" r:id="rId8"/>
    <p:sldId id="762" r:id="rId9"/>
    <p:sldId id="765" r:id="rId10"/>
    <p:sldId id="761" r:id="rId11"/>
    <p:sldId id="766" r:id="rId12"/>
    <p:sldId id="767" r:id="rId13"/>
    <p:sldId id="768" r:id="rId14"/>
    <p:sldId id="769" r:id="rId15"/>
    <p:sldId id="779" r:id="rId16"/>
    <p:sldId id="770" r:id="rId17"/>
    <p:sldId id="771" r:id="rId18"/>
    <p:sldId id="772" r:id="rId19"/>
    <p:sldId id="773" r:id="rId20"/>
    <p:sldId id="774" r:id="rId21"/>
    <p:sldId id="796" r:id="rId22"/>
    <p:sldId id="797" r:id="rId23"/>
    <p:sldId id="776" r:id="rId24"/>
    <p:sldId id="778" r:id="rId25"/>
    <p:sldId id="798" r:id="rId26"/>
    <p:sldId id="775" r:id="rId27"/>
    <p:sldId id="799" r:id="rId28"/>
    <p:sldId id="780" r:id="rId29"/>
    <p:sldId id="757" r:id="rId30"/>
    <p:sldId id="758" r:id="rId31"/>
    <p:sldId id="753" r:id="rId32"/>
    <p:sldId id="781" r:id="rId33"/>
    <p:sldId id="782" r:id="rId34"/>
    <p:sldId id="783" r:id="rId35"/>
    <p:sldId id="785" r:id="rId36"/>
    <p:sldId id="784" r:id="rId37"/>
    <p:sldId id="787" r:id="rId38"/>
    <p:sldId id="788" r:id="rId39"/>
    <p:sldId id="789" r:id="rId40"/>
    <p:sldId id="790" r:id="rId41"/>
    <p:sldId id="754" r:id="rId42"/>
    <p:sldId id="760" r:id="rId43"/>
    <p:sldId id="791" r:id="rId44"/>
    <p:sldId id="79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B9BD5"/>
    <a:srgbClr val="000000"/>
    <a:srgbClr val="00B050"/>
    <a:srgbClr val="ED7D3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368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-684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6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C4B82-B9E5-4507-B0D3-1B63853EC58B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D48BE-267D-4B59-ADE4-43764D46B7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246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8827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3969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23883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1222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0220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3493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D48BE-267D-4B59-ADE4-43764D46B7C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8807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75189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4086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360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4579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28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968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001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0330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719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9723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51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4996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8A9F2-1FBE-4FC8-AA3B-1FA735F42119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D9C61-DA70-48B3-8DF6-F8AF6E52F4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6883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4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2.png"/><Relationship Id="rId7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84.png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34" Type="http://schemas.openxmlformats.org/officeDocument/2006/relationships/image" Target="../media/image133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13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31" Type="http://schemas.openxmlformats.org/officeDocument/2006/relationships/image" Target="../media/image13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3" Type="http://schemas.openxmlformats.org/officeDocument/2006/relationships/image" Target="../media/image159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947" y="1122363"/>
            <a:ext cx="10956103" cy="2387600"/>
          </a:xfrm>
        </p:spPr>
        <p:txBody>
          <a:bodyPr>
            <a:noAutofit/>
          </a:bodyPr>
          <a:lstStyle/>
          <a:p>
            <a:r>
              <a:rPr lang="en-US" sz="8000" dirty="0" smtClean="0"/>
              <a:t>Neural Networks I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853" y="3868800"/>
            <a:ext cx="6813756" cy="1166185"/>
          </a:xfrm>
        </p:spPr>
        <p:txBody>
          <a:bodyPr>
            <a:noAutofit/>
          </a:bodyPr>
          <a:lstStyle/>
          <a:p>
            <a:r>
              <a:rPr lang="en-US" sz="3600" dirty="0" smtClean="0"/>
              <a:t>Srinivas </a:t>
            </a:r>
            <a:r>
              <a:rPr lang="en-US" sz="3600" dirty="0" err="1" smtClean="0"/>
              <a:t>Battula</a:t>
            </a:r>
            <a:endParaRPr lang="en-US" sz="3600" dirty="0" smtClean="0"/>
          </a:p>
          <a:p>
            <a:r>
              <a:rPr lang="en-US" sz="3600" dirty="0" smtClean="0"/>
              <a:t>VIT-AP University</a:t>
            </a:r>
            <a:endParaRPr lang="en-US" sz="3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445413" y="6373019"/>
            <a:ext cx="1756612" cy="392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WIN 2020-21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819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Origins: Algorithms that try to mimic the brain.</a:t>
            </a:r>
          </a:p>
          <a:p>
            <a:endParaRPr lang="en-US" sz="3200" dirty="0" smtClean="0"/>
          </a:p>
          <a:p>
            <a:r>
              <a:rPr lang="en-US" sz="3200" dirty="0" smtClean="0"/>
              <a:t>Was </a:t>
            </a:r>
            <a:r>
              <a:rPr lang="en-US" sz="3200" dirty="0"/>
              <a:t>very widely used in 80s and early 90s; </a:t>
            </a:r>
            <a:r>
              <a:rPr lang="en-US" sz="3200" dirty="0" smtClean="0"/>
              <a:t>popularity diminished </a:t>
            </a:r>
            <a:r>
              <a:rPr lang="en-US" sz="3200" dirty="0"/>
              <a:t>in late 90s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r>
              <a:rPr lang="en-US" sz="3200" dirty="0"/>
              <a:t>Recent resurgence: State-of-the-art technique for </a:t>
            </a:r>
            <a:r>
              <a:rPr lang="en-US" sz="3200" dirty="0" smtClean="0"/>
              <a:t>many applications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1508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978"/>
            <a:ext cx="12192000" cy="57946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9253" y="6488668"/>
            <a:ext cx="558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https://www.slideshare.net/dlavenda/ai-and-productivity</a:t>
            </a:r>
          </a:p>
        </p:txBody>
      </p:sp>
    </p:spTree>
    <p:extLst>
      <p:ext uri="{BB962C8B-B14F-4D97-AF65-F5344CB8AC3E}">
        <p14:creationId xmlns:p14="http://schemas.microsoft.com/office/powerpoint/2010/main" xmlns="" val="28630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430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“one learning algorithm”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37"/>
            <a:ext cx="10515600" cy="4351338"/>
          </a:xfrm>
        </p:spPr>
        <p:txBody>
          <a:bodyPr/>
          <a:lstStyle/>
          <a:p>
            <a:r>
              <a:rPr lang="en-IN" dirty="0"/>
              <a:t>Auditory cortex --&gt; takes sound </a:t>
            </a:r>
            <a:r>
              <a:rPr lang="en-IN" dirty="0" smtClean="0"/>
              <a:t>signals If </a:t>
            </a:r>
            <a:r>
              <a:rPr lang="en-IN" dirty="0"/>
              <a:t>you cut the wiring from the ear to the auditory cortex</a:t>
            </a:r>
          </a:p>
          <a:p>
            <a:r>
              <a:rPr lang="en-IN" dirty="0"/>
              <a:t>Re-route optic nerve to the auditory cortex</a:t>
            </a:r>
          </a:p>
          <a:p>
            <a:r>
              <a:rPr lang="en-IN" dirty="0"/>
              <a:t>Auditory cortex learns to see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5381"/>
            <a:ext cx="10105103" cy="44759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436" y="6437868"/>
            <a:ext cx="1722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[Roe et al. 1992]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67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85481"/>
            <a:ext cx="10515600" cy="953785"/>
          </a:xfrm>
        </p:spPr>
        <p:txBody>
          <a:bodyPr>
            <a:normAutofit fontScale="90000"/>
          </a:bodyPr>
          <a:lstStyle/>
          <a:p>
            <a:r>
              <a:rPr lang="en-US" dirty="0"/>
              <a:t>The “one learning algorithm”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98090"/>
            <a:ext cx="10515600" cy="4682457"/>
          </a:xfrm>
        </p:spPr>
        <p:txBody>
          <a:bodyPr/>
          <a:lstStyle/>
          <a:p>
            <a:r>
              <a:rPr lang="en-IN" dirty="0"/>
              <a:t>Somatosensory context (touch processing</a:t>
            </a:r>
            <a:r>
              <a:rPr lang="en-IN" dirty="0" smtClean="0"/>
              <a:t>)</a:t>
            </a:r>
          </a:p>
          <a:p>
            <a:r>
              <a:rPr lang="en-IN" dirty="0" smtClean="0"/>
              <a:t>If </a:t>
            </a:r>
            <a:r>
              <a:rPr lang="en-IN" dirty="0"/>
              <a:t>you rewrite optic nerve to somatosensory cortex then it learns to see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91" y="1825625"/>
            <a:ext cx="8691818" cy="4352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436" y="6437868"/>
            <a:ext cx="2338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Metin</a:t>
            </a:r>
            <a:r>
              <a:rPr lang="en-US" dirty="0" smtClean="0"/>
              <a:t> and Frost 1989]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005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representations in the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" y="1417605"/>
            <a:ext cx="10008196" cy="54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817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neural networks?</a:t>
            </a:r>
          </a:p>
          <a:p>
            <a:endParaRPr lang="en-US" sz="3600" dirty="0" smtClean="0"/>
          </a:p>
          <a:p>
            <a:r>
              <a:rPr lang="en-US" sz="3600" b="1" dirty="0" smtClean="0">
                <a:solidFill>
                  <a:srgbClr val="FF0000"/>
                </a:solidFill>
              </a:rPr>
              <a:t>Model representation</a:t>
            </a:r>
          </a:p>
          <a:p>
            <a:endParaRPr lang="en-US" sz="3600" dirty="0"/>
          </a:p>
          <a:p>
            <a:r>
              <a:rPr lang="en-US" sz="3600" dirty="0" smtClean="0"/>
              <a:t>Examples and intuitions</a:t>
            </a:r>
          </a:p>
          <a:p>
            <a:endParaRPr lang="en-US" sz="3600" dirty="0"/>
          </a:p>
          <a:p>
            <a:r>
              <a:rPr lang="en-US" sz="3600" dirty="0" smtClean="0"/>
              <a:t>Multi-class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8962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single neuron in the brain</a:t>
            </a:r>
            <a:endParaRPr lang="en-US" dirty="0"/>
          </a:p>
        </p:txBody>
      </p:sp>
      <p:pic>
        <p:nvPicPr>
          <p:cNvPr id="2050" name="Picture 2" descr="Image result for Neu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9144" y="1825624"/>
            <a:ext cx="8937254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76700" y="1596479"/>
            <a:ext cx="163206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Input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14575" y="1619250"/>
            <a:ext cx="1762125" cy="7239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95775" y="5994894"/>
            <a:ext cx="1962150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00B050"/>
                </a:solidFill>
              </a:rPr>
              <a:t>Output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86274" y="5276850"/>
            <a:ext cx="1371601" cy="7239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72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 for neuron National Institutes of Health, National Institute on Agin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4708" y="0"/>
            <a:ext cx="55025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960697" y="6556137"/>
            <a:ext cx="427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http://histoweb.co.za/082/082img002.html</a:t>
            </a:r>
          </a:p>
        </p:txBody>
      </p:sp>
    </p:spTree>
    <p:extLst>
      <p:ext uri="{BB962C8B-B14F-4D97-AF65-F5344CB8AC3E}">
        <p14:creationId xmlns:p14="http://schemas.microsoft.com/office/powerpoint/2010/main" xmlns="" val="65387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artificial neuron: Logistic unit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21357" y="1825624"/>
                <a:ext cx="6679095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3200" dirty="0" smtClean="0"/>
                  <a:t/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320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Sigmoid (logistic) activation function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1357" y="1825624"/>
                <a:ext cx="6679095" cy="5032375"/>
              </a:xfrm>
              <a:blipFill>
                <a:blip r:embed="rId3"/>
                <a:stretch>
                  <a:fillRect l="-2100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6" name="Oval 35"/>
              <p:cNvSpPr/>
              <p:nvPr/>
            </p:nvSpPr>
            <p:spPr>
              <a:xfrm>
                <a:off x="707887" y="2865348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7" y="2865348"/>
                <a:ext cx="1069394" cy="10693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8" name="Oval 37"/>
              <p:cNvSpPr/>
              <p:nvPr/>
            </p:nvSpPr>
            <p:spPr>
              <a:xfrm>
                <a:off x="707886" y="4041407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6" y="4041407"/>
                <a:ext cx="1069394" cy="10693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9" name="Oval 38"/>
              <p:cNvSpPr/>
              <p:nvPr/>
            </p:nvSpPr>
            <p:spPr>
              <a:xfrm>
                <a:off x="707886" y="5217466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6" y="5217466"/>
                <a:ext cx="1069394" cy="10693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3582119" y="4048415"/>
            <a:ext cx="1069394" cy="106939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5" name="Oval 54"/>
              <p:cNvSpPr/>
              <p:nvPr/>
            </p:nvSpPr>
            <p:spPr>
              <a:xfrm>
                <a:off x="707886" y="1683681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6" y="1683681"/>
                <a:ext cx="1069394" cy="106939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36" idx="6"/>
            <a:endCxn id="46" idx="2"/>
          </p:cNvCxnSpPr>
          <p:nvPr/>
        </p:nvCxnSpPr>
        <p:spPr>
          <a:xfrm>
            <a:off x="1777281" y="3400045"/>
            <a:ext cx="1804838" cy="118306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8" idx="6"/>
            <a:endCxn id="46" idx="2"/>
          </p:cNvCxnSpPr>
          <p:nvPr/>
        </p:nvCxnSpPr>
        <p:spPr>
          <a:xfrm>
            <a:off x="1777280" y="4576105"/>
            <a:ext cx="1804839" cy="700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9" idx="6"/>
            <a:endCxn id="46" idx="2"/>
          </p:cNvCxnSpPr>
          <p:nvPr/>
        </p:nvCxnSpPr>
        <p:spPr>
          <a:xfrm flipV="1">
            <a:off x="1777280" y="4583112"/>
            <a:ext cx="1804839" cy="116905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5" idx="6"/>
            <a:endCxn id="46" idx="2"/>
          </p:cNvCxnSpPr>
          <p:nvPr/>
        </p:nvCxnSpPr>
        <p:spPr>
          <a:xfrm>
            <a:off x="1777280" y="2218379"/>
            <a:ext cx="1804839" cy="236473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6" idx="6"/>
          </p:cNvCxnSpPr>
          <p:nvPr/>
        </p:nvCxnSpPr>
        <p:spPr>
          <a:xfrm>
            <a:off x="4651513" y="4583112"/>
            <a:ext cx="73544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2" name="Rectangle 61"/>
              <p:cNvSpPr/>
              <p:nvPr/>
            </p:nvSpPr>
            <p:spPr>
              <a:xfrm>
                <a:off x="5386957" y="4048415"/>
                <a:ext cx="4111767" cy="1190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6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b="0" i="1" dirty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dirty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600" b="0" i="1" dirty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6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3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957" y="4048415"/>
                <a:ext cx="4111767" cy="11903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1967362" y="1900252"/>
            <a:ext cx="1975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“Bias unit”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34149" y="6253347"/>
            <a:ext cx="14332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“Input”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477024" y="3699190"/>
            <a:ext cx="173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“Output”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656063" y="2914359"/>
            <a:ext cx="242207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“Weights” </a:t>
            </a:r>
            <a:br>
              <a:rPr lang="en-US" sz="3200" dirty="0" smtClean="0">
                <a:solidFill>
                  <a:srgbClr val="FF0000"/>
                </a:solidFill>
              </a:rPr>
            </a:br>
            <a:r>
              <a:rPr lang="en-US" sz="3200" dirty="0" smtClean="0">
                <a:solidFill>
                  <a:srgbClr val="FF0000"/>
                </a:solidFill>
              </a:rPr>
              <a:t>“Parameters”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64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4" grpId="0"/>
      <p:bldP spid="65" grpId="0"/>
      <p:bldP spid="67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6" name="Oval 35"/>
              <p:cNvSpPr/>
              <p:nvPr/>
            </p:nvSpPr>
            <p:spPr>
              <a:xfrm>
                <a:off x="3093279" y="2885608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79" y="2885608"/>
                <a:ext cx="1069394" cy="106939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8" name="Oval 37"/>
              <p:cNvSpPr/>
              <p:nvPr/>
            </p:nvSpPr>
            <p:spPr>
              <a:xfrm>
                <a:off x="3093278" y="4061667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Oval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78" y="4061667"/>
                <a:ext cx="1069394" cy="106939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9" name="Oval 38"/>
              <p:cNvSpPr/>
              <p:nvPr/>
            </p:nvSpPr>
            <p:spPr>
              <a:xfrm>
                <a:off x="3093278" y="5237726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78" y="5237726"/>
                <a:ext cx="1069394" cy="106939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5967511" y="4068675"/>
            <a:ext cx="1069394" cy="1069394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5" name="Oval 54"/>
              <p:cNvSpPr/>
              <p:nvPr/>
            </p:nvSpPr>
            <p:spPr>
              <a:xfrm>
                <a:off x="3093278" y="1703941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278" y="1703941"/>
                <a:ext cx="1069394" cy="106939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36" idx="6"/>
            <a:endCxn id="46" idx="2"/>
          </p:cNvCxnSpPr>
          <p:nvPr/>
        </p:nvCxnSpPr>
        <p:spPr>
          <a:xfrm>
            <a:off x="4162673" y="3420305"/>
            <a:ext cx="1804838" cy="118306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8" idx="6"/>
            <a:endCxn id="46" idx="2"/>
          </p:cNvCxnSpPr>
          <p:nvPr/>
        </p:nvCxnSpPr>
        <p:spPr>
          <a:xfrm>
            <a:off x="4162672" y="4596365"/>
            <a:ext cx="1804839" cy="700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9" idx="6"/>
            <a:endCxn id="46" idx="2"/>
          </p:cNvCxnSpPr>
          <p:nvPr/>
        </p:nvCxnSpPr>
        <p:spPr>
          <a:xfrm flipV="1">
            <a:off x="4162672" y="4603372"/>
            <a:ext cx="1804839" cy="116905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5" idx="6"/>
            <a:endCxn id="46" idx="2"/>
          </p:cNvCxnSpPr>
          <p:nvPr/>
        </p:nvCxnSpPr>
        <p:spPr>
          <a:xfrm>
            <a:off x="4162672" y="2238639"/>
            <a:ext cx="1804839" cy="236473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6" idx="6"/>
          </p:cNvCxnSpPr>
          <p:nvPr/>
        </p:nvCxnSpPr>
        <p:spPr>
          <a:xfrm>
            <a:off x="7036905" y="4603372"/>
            <a:ext cx="73544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2" name="Rectangle 61"/>
              <p:cNvSpPr/>
              <p:nvPr/>
            </p:nvSpPr>
            <p:spPr>
              <a:xfrm>
                <a:off x="7899283" y="4249429"/>
                <a:ext cx="1593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283" y="4249429"/>
                <a:ext cx="15930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509327" y="6307120"/>
            <a:ext cx="1375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Layer 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862416" y="3719450"/>
            <a:ext cx="173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“Output”</a:t>
            </a:r>
            <a:endParaRPr lang="en-US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3" name="Oval 22"/>
              <p:cNvSpPr/>
              <p:nvPr/>
            </p:nvSpPr>
            <p:spPr>
              <a:xfrm>
                <a:off x="740016" y="2872355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3" name="Oval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6" y="2872355"/>
                <a:ext cx="1069394" cy="106939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4" name="Oval 23"/>
              <p:cNvSpPr/>
              <p:nvPr/>
            </p:nvSpPr>
            <p:spPr>
              <a:xfrm>
                <a:off x="740015" y="4048414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5" y="4048414"/>
                <a:ext cx="1069394" cy="106939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5" name="Oval 24"/>
              <p:cNvSpPr/>
              <p:nvPr/>
            </p:nvSpPr>
            <p:spPr>
              <a:xfrm>
                <a:off x="740015" y="5224473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Oval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5" y="5224473"/>
                <a:ext cx="1069394" cy="106939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6" name="Oval 25"/>
              <p:cNvSpPr/>
              <p:nvPr/>
            </p:nvSpPr>
            <p:spPr>
              <a:xfrm>
                <a:off x="740015" y="1690688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5" y="1690688"/>
                <a:ext cx="1069394" cy="106939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2940030" y="6307120"/>
            <a:ext cx="1375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Layer 2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14263" y="6293485"/>
            <a:ext cx="13758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Layer 3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>
            <a:stCxn id="23" idx="6"/>
            <a:endCxn id="36" idx="2"/>
          </p:cNvCxnSpPr>
          <p:nvPr/>
        </p:nvCxnSpPr>
        <p:spPr>
          <a:xfrm>
            <a:off x="1809410" y="3407052"/>
            <a:ext cx="1283869" cy="1325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6"/>
            <a:endCxn id="38" idx="2"/>
          </p:cNvCxnSpPr>
          <p:nvPr/>
        </p:nvCxnSpPr>
        <p:spPr>
          <a:xfrm>
            <a:off x="1809409" y="4583111"/>
            <a:ext cx="1283869" cy="1325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6"/>
            <a:endCxn id="39" idx="2"/>
          </p:cNvCxnSpPr>
          <p:nvPr/>
        </p:nvCxnSpPr>
        <p:spPr>
          <a:xfrm>
            <a:off x="1809409" y="5759170"/>
            <a:ext cx="1283869" cy="1325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6"/>
            <a:endCxn id="36" idx="2"/>
          </p:cNvCxnSpPr>
          <p:nvPr/>
        </p:nvCxnSpPr>
        <p:spPr>
          <a:xfrm>
            <a:off x="1809409" y="2225385"/>
            <a:ext cx="1283870" cy="119492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6"/>
            <a:endCxn id="38" idx="2"/>
          </p:cNvCxnSpPr>
          <p:nvPr/>
        </p:nvCxnSpPr>
        <p:spPr>
          <a:xfrm>
            <a:off x="1809409" y="2225385"/>
            <a:ext cx="1283869" cy="237097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6"/>
            <a:endCxn id="39" idx="2"/>
          </p:cNvCxnSpPr>
          <p:nvPr/>
        </p:nvCxnSpPr>
        <p:spPr>
          <a:xfrm>
            <a:off x="1809409" y="2225385"/>
            <a:ext cx="1283869" cy="354703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6"/>
            <a:endCxn id="38" idx="2"/>
          </p:cNvCxnSpPr>
          <p:nvPr/>
        </p:nvCxnSpPr>
        <p:spPr>
          <a:xfrm flipV="1">
            <a:off x="1809409" y="4596364"/>
            <a:ext cx="1283869" cy="116280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6"/>
            <a:endCxn id="36" idx="2"/>
          </p:cNvCxnSpPr>
          <p:nvPr/>
        </p:nvCxnSpPr>
        <p:spPr>
          <a:xfrm flipV="1">
            <a:off x="1809409" y="3420305"/>
            <a:ext cx="1283870" cy="23388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3" idx="6"/>
            <a:endCxn id="38" idx="2"/>
          </p:cNvCxnSpPr>
          <p:nvPr/>
        </p:nvCxnSpPr>
        <p:spPr>
          <a:xfrm>
            <a:off x="1809410" y="3407052"/>
            <a:ext cx="1283868" cy="118931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6"/>
            <a:endCxn id="39" idx="2"/>
          </p:cNvCxnSpPr>
          <p:nvPr/>
        </p:nvCxnSpPr>
        <p:spPr>
          <a:xfrm>
            <a:off x="1809410" y="3407052"/>
            <a:ext cx="1283868" cy="236537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4" idx="6"/>
            <a:endCxn id="36" idx="2"/>
          </p:cNvCxnSpPr>
          <p:nvPr/>
        </p:nvCxnSpPr>
        <p:spPr>
          <a:xfrm flipV="1">
            <a:off x="1809409" y="3420305"/>
            <a:ext cx="1283870" cy="116280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4" idx="6"/>
            <a:endCxn id="39" idx="2"/>
          </p:cNvCxnSpPr>
          <p:nvPr/>
        </p:nvCxnSpPr>
        <p:spPr>
          <a:xfrm>
            <a:off x="1809409" y="4583111"/>
            <a:ext cx="1283869" cy="118931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930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1652"/>
            <a:ext cx="10515600" cy="4849608"/>
          </a:xfrm>
        </p:spPr>
        <p:txBody>
          <a:bodyPr>
            <a:normAutofit fontScale="62500" lnSpcReduction="20000"/>
          </a:bodyPr>
          <a:lstStyle/>
          <a:p>
            <a:r>
              <a:rPr lang="en-US" sz="3600" dirty="0" smtClean="0"/>
              <a:t>Why neural networks?</a:t>
            </a:r>
          </a:p>
          <a:p>
            <a:endParaRPr lang="en-US" sz="3600" dirty="0" smtClean="0"/>
          </a:p>
          <a:p>
            <a:r>
              <a:rPr lang="en-US" sz="3600" dirty="0" smtClean="0"/>
              <a:t>Model representation</a:t>
            </a:r>
          </a:p>
          <a:p>
            <a:endParaRPr lang="en-US" sz="3600" dirty="0"/>
          </a:p>
          <a:p>
            <a:r>
              <a:rPr lang="en-US" sz="3600" dirty="0" smtClean="0"/>
              <a:t>Examples and intuitions</a:t>
            </a:r>
          </a:p>
          <a:p>
            <a:endParaRPr lang="en-US" sz="3600" dirty="0"/>
          </a:p>
          <a:p>
            <a:r>
              <a:rPr lang="en-US" sz="3600" dirty="0" smtClean="0"/>
              <a:t>Multi-class classification</a:t>
            </a:r>
          </a:p>
          <a:p>
            <a:endParaRPr lang="en-US" sz="3600" dirty="0" smtClean="0"/>
          </a:p>
          <a:p>
            <a:r>
              <a:rPr lang="en-US" sz="3600" dirty="0" smtClean="0"/>
              <a:t>Back propagation algorithm</a:t>
            </a:r>
          </a:p>
          <a:p>
            <a:endParaRPr lang="en-US" sz="3600" dirty="0" smtClean="0"/>
          </a:p>
          <a:p>
            <a:r>
              <a:rPr lang="en-US" sz="3600" dirty="0" smtClean="0"/>
              <a:t>Implementation &amp; Applications</a:t>
            </a:r>
          </a:p>
          <a:p>
            <a:endParaRPr lang="en-US" sz="3600" dirty="0" smtClean="0"/>
          </a:p>
          <a:p>
            <a:r>
              <a:rPr lang="en-GB" sz="3600" dirty="0" smtClean="0"/>
              <a:t>Deep Learning Architectures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3865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98765" y="1474787"/>
            <a:ext cx="4256331" cy="2394847"/>
            <a:chOff x="740015" y="1690688"/>
            <a:chExt cx="8629676" cy="4616432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Oval 35"/>
                <p:cNvSpPr/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blipFill>
                  <a:blip r:embed="rId3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Oval 37"/>
                <p:cNvSpPr/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blipFill>
                  <a:blip r:embed="rId4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Oval 38"/>
                <p:cNvSpPr/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Oval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blipFill>
                  <a:blip r:embed="rId5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967511" y="4068675"/>
              <a:ext cx="1069394" cy="1069394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5" name="Oval 54"/>
                <p:cNvSpPr/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blipFill>
                  <a:blip r:embed="rId6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>
              <a:stCxn id="36" idx="6"/>
              <a:endCxn id="46" idx="2"/>
            </p:cNvCxnSpPr>
            <p:nvPr/>
          </p:nvCxnSpPr>
          <p:spPr>
            <a:xfrm>
              <a:off x="4162673" y="3420305"/>
              <a:ext cx="1804838" cy="118306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8" idx="6"/>
              <a:endCxn id="46" idx="2"/>
            </p:cNvCxnSpPr>
            <p:nvPr/>
          </p:nvCxnSpPr>
          <p:spPr>
            <a:xfrm>
              <a:off x="4162672" y="4596365"/>
              <a:ext cx="1804839" cy="7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9" idx="6"/>
              <a:endCxn id="46" idx="2"/>
            </p:cNvCxnSpPr>
            <p:nvPr/>
          </p:nvCxnSpPr>
          <p:spPr>
            <a:xfrm flipV="1">
              <a:off x="4162672" y="4603372"/>
              <a:ext cx="1804839" cy="116905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5" idx="6"/>
              <a:endCxn id="46" idx="2"/>
            </p:cNvCxnSpPr>
            <p:nvPr/>
          </p:nvCxnSpPr>
          <p:spPr>
            <a:xfrm>
              <a:off x="4162672" y="2238639"/>
              <a:ext cx="1804839" cy="236473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6" idx="6"/>
            </p:cNvCxnSpPr>
            <p:nvPr/>
          </p:nvCxnSpPr>
          <p:spPr>
            <a:xfrm>
              <a:off x="7036905" y="4603372"/>
              <a:ext cx="7354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2" name="Rectangle 61"/>
                <p:cNvSpPr/>
                <p:nvPr/>
              </p:nvSpPr>
              <p:spPr>
                <a:xfrm>
                  <a:off x="7597691" y="4201200"/>
                  <a:ext cx="1772000" cy="797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691" y="4201200"/>
                  <a:ext cx="1772000" cy="7973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3" name="Oval 22"/>
                <p:cNvSpPr/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4" name="Oval 23"/>
                <p:cNvSpPr/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5" name="Oval 24"/>
                <p:cNvSpPr/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6" name="Oval 25"/>
                <p:cNvSpPr/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>
              <a:stCxn id="23" idx="6"/>
              <a:endCxn id="36" idx="2"/>
            </p:cNvCxnSpPr>
            <p:nvPr/>
          </p:nvCxnSpPr>
          <p:spPr>
            <a:xfrm>
              <a:off x="1809410" y="3407052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38" idx="2"/>
            </p:cNvCxnSpPr>
            <p:nvPr/>
          </p:nvCxnSpPr>
          <p:spPr>
            <a:xfrm>
              <a:off x="1809409" y="4583111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6"/>
              <a:endCxn id="39" idx="2"/>
            </p:cNvCxnSpPr>
            <p:nvPr/>
          </p:nvCxnSpPr>
          <p:spPr>
            <a:xfrm>
              <a:off x="1809409" y="5759170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6" idx="6"/>
              <a:endCxn id="36" idx="2"/>
            </p:cNvCxnSpPr>
            <p:nvPr/>
          </p:nvCxnSpPr>
          <p:spPr>
            <a:xfrm>
              <a:off x="1809409" y="2225385"/>
              <a:ext cx="1283870" cy="119492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6" idx="6"/>
              <a:endCxn id="38" idx="2"/>
            </p:cNvCxnSpPr>
            <p:nvPr/>
          </p:nvCxnSpPr>
          <p:spPr>
            <a:xfrm>
              <a:off x="1809409" y="2225385"/>
              <a:ext cx="1283869" cy="237097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6"/>
              <a:endCxn id="39" idx="2"/>
            </p:cNvCxnSpPr>
            <p:nvPr/>
          </p:nvCxnSpPr>
          <p:spPr>
            <a:xfrm>
              <a:off x="1809409" y="2225385"/>
              <a:ext cx="1283869" cy="354703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5" idx="6"/>
              <a:endCxn id="38" idx="2"/>
            </p:cNvCxnSpPr>
            <p:nvPr/>
          </p:nvCxnSpPr>
          <p:spPr>
            <a:xfrm flipV="1">
              <a:off x="1809409" y="4596364"/>
              <a:ext cx="1283869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36" idx="2"/>
            </p:cNvCxnSpPr>
            <p:nvPr/>
          </p:nvCxnSpPr>
          <p:spPr>
            <a:xfrm flipV="1">
              <a:off x="1809409" y="3420305"/>
              <a:ext cx="1283870" cy="23388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3" idx="6"/>
              <a:endCxn id="38" idx="2"/>
            </p:cNvCxnSpPr>
            <p:nvPr/>
          </p:nvCxnSpPr>
          <p:spPr>
            <a:xfrm>
              <a:off x="1809410" y="3407052"/>
              <a:ext cx="1283868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3" idx="6"/>
              <a:endCxn id="39" idx="2"/>
            </p:cNvCxnSpPr>
            <p:nvPr/>
          </p:nvCxnSpPr>
          <p:spPr>
            <a:xfrm>
              <a:off x="1809410" y="3407052"/>
              <a:ext cx="1283868" cy="236537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4" idx="6"/>
              <a:endCxn id="36" idx="2"/>
            </p:cNvCxnSpPr>
            <p:nvPr/>
          </p:nvCxnSpPr>
          <p:spPr>
            <a:xfrm flipV="1">
              <a:off x="1809409" y="3420305"/>
              <a:ext cx="1283870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4" idx="6"/>
              <a:endCxn id="39" idx="2"/>
            </p:cNvCxnSpPr>
            <p:nvPr/>
          </p:nvCxnSpPr>
          <p:spPr>
            <a:xfrm>
              <a:off x="1809409" y="4583111"/>
              <a:ext cx="1283869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5223630" y="1246764"/>
                <a:ext cx="6575262" cy="1531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ysClr val="windowText" lastClr="000000"/>
                    </a:solidFill>
                  </a:rPr>
                  <a:t> “activation” of unit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 smtClean="0">
                    <a:solidFill>
                      <a:sysClr val="windowText" lastClr="000000"/>
                    </a:solidFill>
                  </a:rPr>
                  <a:t> in layer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 smtClean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  <m:r>
                      <a:rPr lang="en-US" sz="28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ysClr val="windowText" lastClr="000000"/>
                    </a:solidFill>
                  </a:rPr>
                  <a:t> matrix of weights controlling </a:t>
                </a:r>
                <a:br>
                  <a:rPr lang="en-US" sz="2800" dirty="0" smtClean="0">
                    <a:solidFill>
                      <a:sysClr val="windowText" lastClr="000000"/>
                    </a:solidFill>
                  </a:rPr>
                </a:br>
                <a:r>
                  <a:rPr lang="en-US" sz="2800" dirty="0" smtClean="0">
                    <a:solidFill>
                      <a:sysClr val="windowText" lastClr="000000"/>
                    </a:solidFill>
                  </a:rPr>
                  <a:t>function mapping from layer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 smtClean="0">
                    <a:solidFill>
                      <a:sysClr val="windowText" lastClr="000000"/>
                    </a:solidFill>
                  </a:rPr>
                  <a:t> to layer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30" y="1246764"/>
                <a:ext cx="6575262" cy="1531638"/>
              </a:xfrm>
              <a:prstGeom prst="rect">
                <a:avLst/>
              </a:prstGeom>
              <a:blipFill>
                <a:blip r:embed="rId12"/>
                <a:stretch>
                  <a:fillRect l="-1946" b="-10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Rectangle 4"/>
              <p:cNvSpPr/>
              <p:nvPr/>
            </p:nvSpPr>
            <p:spPr>
              <a:xfrm>
                <a:off x="838200" y="4009441"/>
                <a:ext cx="8411342" cy="2671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9441"/>
                <a:ext cx="8411342" cy="26717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8032955" y="2929104"/>
                <a:ext cx="4159045" cy="2667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 smtClean="0"/>
                  <a:t>If networks has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unit in layer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3200" b="0" dirty="0" smtClean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3200" dirty="0" smtClean="0"/>
                  <a:t> units in layer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Size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n-US" sz="32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200" dirty="0" smtClean="0"/>
                  <a:t>? </a:t>
                </a:r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955" y="2929104"/>
                <a:ext cx="4159045" cy="2667140"/>
              </a:xfrm>
              <a:prstGeom prst="rect">
                <a:avLst/>
              </a:prstGeom>
              <a:blipFill>
                <a:blip r:embed="rId14"/>
                <a:stretch>
                  <a:fillRect l="-3812" t="-2968" b="-66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Rectangle 6"/>
              <p:cNvSpPr/>
              <p:nvPr/>
            </p:nvSpPr>
            <p:spPr>
              <a:xfrm>
                <a:off x="8995062" y="5400695"/>
                <a:ext cx="3154838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062" y="5400695"/>
                <a:ext cx="3154838" cy="69089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863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163"/>
            <a:ext cx="10515600" cy="1325563"/>
          </a:xfrm>
        </p:spPr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933" y="1150374"/>
            <a:ext cx="11855247" cy="5707626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IN" sz="2600" dirty="0" smtClean="0"/>
              <a:t>Then</a:t>
            </a:r>
            <a:r>
              <a:rPr lang="en-IN" sz="2600" dirty="0"/>
              <a:t> </a:t>
            </a:r>
            <a:r>
              <a:rPr lang="en-IN" sz="2600" dirty="0" err="1"/>
              <a:t>Ɵ</a:t>
            </a:r>
            <a:r>
              <a:rPr lang="en-IN" sz="2600" baseline="30000" dirty="0" err="1"/>
              <a:t>j</a:t>
            </a:r>
            <a:r>
              <a:rPr lang="en-IN" sz="2600" dirty="0"/>
              <a:t> will be of dimensions [s</a:t>
            </a:r>
            <a:r>
              <a:rPr lang="en-IN" sz="2600" baseline="-25000" dirty="0"/>
              <a:t>j+1 X </a:t>
            </a:r>
            <a:r>
              <a:rPr lang="en-IN" sz="2600" dirty="0" err="1"/>
              <a:t>s</a:t>
            </a:r>
            <a:r>
              <a:rPr lang="en-IN" sz="2600" baseline="-25000" dirty="0" err="1"/>
              <a:t>j</a:t>
            </a:r>
            <a:r>
              <a:rPr lang="en-IN" sz="2600" dirty="0"/>
              <a:t> + 1]</a:t>
            </a:r>
          </a:p>
          <a:p>
            <a:pPr lvl="2"/>
            <a:r>
              <a:rPr lang="en-IN" sz="2600" dirty="0"/>
              <a:t>Because</a:t>
            </a:r>
          </a:p>
          <a:p>
            <a:pPr lvl="3"/>
            <a:r>
              <a:rPr lang="en-IN" sz="2600" dirty="0"/>
              <a:t>s</a:t>
            </a:r>
            <a:r>
              <a:rPr lang="en-IN" sz="2600" baseline="-25000" dirty="0"/>
              <a:t>j+1 </a:t>
            </a:r>
            <a:r>
              <a:rPr lang="en-IN" sz="2600" dirty="0"/>
              <a:t>is equal to the number of units in layer (j + 1)</a:t>
            </a:r>
          </a:p>
          <a:p>
            <a:pPr lvl="3"/>
            <a:r>
              <a:rPr lang="en-IN" sz="2600" dirty="0" err="1" smtClean="0"/>
              <a:t>s</a:t>
            </a:r>
            <a:r>
              <a:rPr lang="en-IN" sz="2600" baseline="-25000" dirty="0" err="1" smtClean="0"/>
              <a:t>j</a:t>
            </a:r>
            <a:r>
              <a:rPr lang="en-IN" sz="2600" dirty="0" smtClean="0"/>
              <a:t> + 1 is </a:t>
            </a:r>
            <a:r>
              <a:rPr lang="en-IN" sz="2600" dirty="0"/>
              <a:t>equal to the number of units in layer j, plus an additional unit</a:t>
            </a:r>
          </a:p>
          <a:p>
            <a:r>
              <a:rPr lang="en-IN" dirty="0"/>
              <a:t>Looking at the Ɵ matrix</a:t>
            </a:r>
            <a:br>
              <a:rPr lang="en-IN" dirty="0"/>
            </a:br>
            <a:r>
              <a:rPr lang="en-IN" dirty="0" smtClean="0"/>
              <a:t>Column </a:t>
            </a:r>
            <a:r>
              <a:rPr lang="en-IN" dirty="0"/>
              <a:t>length is the number of units in the following </a:t>
            </a:r>
            <a:r>
              <a:rPr lang="en-IN" dirty="0" smtClean="0"/>
              <a:t>layer</a:t>
            </a:r>
          </a:p>
          <a:p>
            <a:r>
              <a:rPr lang="en-IN" dirty="0" smtClean="0"/>
              <a:t>Row </a:t>
            </a:r>
            <a:r>
              <a:rPr lang="en-IN" dirty="0"/>
              <a:t>length is the number of units in the current layer + 1 (because we have to map the bias unit)</a:t>
            </a:r>
          </a:p>
          <a:p>
            <a:pPr lvl="1"/>
            <a:r>
              <a:rPr lang="en-IN" dirty="0"/>
              <a:t>So, if we had two layers - </a:t>
            </a:r>
            <a:r>
              <a:rPr lang="en-IN" dirty="0" smtClean="0"/>
              <a:t>110 </a:t>
            </a:r>
            <a:r>
              <a:rPr lang="en-IN" dirty="0"/>
              <a:t>and </a:t>
            </a:r>
            <a:r>
              <a:rPr lang="en-IN" dirty="0" smtClean="0"/>
              <a:t>15 </a:t>
            </a:r>
            <a:r>
              <a:rPr lang="en-IN" dirty="0"/>
              <a:t>units in each</a:t>
            </a:r>
          </a:p>
          <a:p>
            <a:pPr lvl="2"/>
            <a:r>
              <a:rPr lang="en-IN" dirty="0"/>
              <a:t>Then </a:t>
            </a:r>
            <a:r>
              <a:rPr lang="en-IN" dirty="0" err="1"/>
              <a:t>Ɵ</a:t>
            </a:r>
            <a:r>
              <a:rPr lang="en-IN" baseline="30000" dirty="0" err="1"/>
              <a:t>j</a:t>
            </a:r>
            <a:r>
              <a:rPr lang="en-IN" dirty="0"/>
              <a:t> would be = </a:t>
            </a:r>
            <a:r>
              <a:rPr lang="en-IN" dirty="0" smtClean="0"/>
              <a:t>[15 </a:t>
            </a:r>
            <a:r>
              <a:rPr lang="en-IN" dirty="0"/>
              <a:t>x </a:t>
            </a:r>
            <a:r>
              <a:rPr lang="en-IN" dirty="0" smtClean="0"/>
              <a:t>111]</a:t>
            </a:r>
          </a:p>
          <a:p>
            <a:pPr marL="0" indent="0">
              <a:buNone/>
            </a:pPr>
            <a:r>
              <a:rPr lang="en-IN" dirty="0" smtClean="0"/>
              <a:t>What </a:t>
            </a:r>
            <a:r>
              <a:rPr lang="en-IN" dirty="0"/>
              <a:t>are the </a:t>
            </a:r>
            <a:r>
              <a:rPr lang="en-IN" dirty="0" smtClean="0"/>
              <a:t>computations ?</a:t>
            </a:r>
          </a:p>
          <a:p>
            <a:r>
              <a:rPr lang="en-IN" dirty="0" smtClean="0"/>
              <a:t>We </a:t>
            </a:r>
            <a:r>
              <a:rPr lang="en-IN" dirty="0"/>
              <a:t>have to calculate the activation for each node</a:t>
            </a:r>
          </a:p>
          <a:p>
            <a:r>
              <a:rPr lang="en-IN" dirty="0"/>
              <a:t>That activation depends on</a:t>
            </a:r>
          </a:p>
          <a:p>
            <a:pPr lvl="1"/>
            <a:r>
              <a:rPr lang="en-IN" dirty="0"/>
              <a:t>The input(s) to the node</a:t>
            </a:r>
          </a:p>
          <a:p>
            <a:pPr lvl="1"/>
            <a:r>
              <a:rPr lang="en-IN" dirty="0"/>
              <a:t>The parameter associated with that node (from the Ɵ vector associated with that layer)</a:t>
            </a:r>
          </a:p>
          <a:p>
            <a:pPr lvl="2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707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58" y="365125"/>
            <a:ext cx="7325033" cy="4479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3031" y="5149254"/>
            <a:ext cx="70497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</a:rPr>
              <a:t>For </a:t>
            </a:r>
            <a:r>
              <a:rPr lang="en-IN" sz="2400" dirty="0" smtClean="0">
                <a:solidFill>
                  <a:srgbClr val="000000"/>
                </a:solidFill>
              </a:rPr>
              <a:t>example Ɵ</a:t>
            </a:r>
            <a:r>
              <a:rPr lang="en-IN" sz="2400" b="1" baseline="-25000" dirty="0" smtClean="0">
                <a:solidFill>
                  <a:srgbClr val="000000"/>
                </a:solidFill>
              </a:rPr>
              <a:t>13</a:t>
            </a:r>
            <a:r>
              <a:rPr lang="en-IN" sz="2400" b="1" baseline="30000" dirty="0" smtClean="0">
                <a:solidFill>
                  <a:srgbClr val="000000"/>
                </a:solidFill>
              </a:rPr>
              <a:t>1</a:t>
            </a:r>
            <a:r>
              <a:rPr lang="en-IN" sz="2400" baseline="30000" dirty="0">
                <a:solidFill>
                  <a:srgbClr val="000000"/>
                </a:solidFill>
              </a:rPr>
              <a:t> </a:t>
            </a:r>
            <a:r>
              <a:rPr lang="en-IN" sz="2400" dirty="0">
                <a:solidFill>
                  <a:srgbClr val="000000"/>
                </a:solidFill>
              </a:rPr>
              <a:t>= means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</a:rPr>
              <a:t>1</a:t>
            </a:r>
            <a:r>
              <a:rPr lang="en-IN" sz="2400" dirty="0">
                <a:solidFill>
                  <a:srgbClr val="000000"/>
                </a:solidFill>
              </a:rPr>
              <a:t> - we're mapping to node 1 in layer l+1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</a:rPr>
              <a:t>3</a:t>
            </a:r>
            <a:r>
              <a:rPr lang="en-IN" sz="2400" dirty="0">
                <a:solidFill>
                  <a:srgbClr val="000000"/>
                </a:solidFill>
              </a:rPr>
              <a:t> - we're mapping from node 3 in layer 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0000"/>
                </a:solidFill>
              </a:rPr>
              <a:t>1</a:t>
            </a:r>
            <a:r>
              <a:rPr lang="en-IN" sz="2400" dirty="0">
                <a:solidFill>
                  <a:srgbClr val="000000"/>
                </a:solidFill>
              </a:rPr>
              <a:t> - we're mapping from layer 1</a:t>
            </a:r>
            <a:endParaRPr lang="en-IN" sz="24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723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98765" y="1474787"/>
            <a:ext cx="4256331" cy="2394847"/>
            <a:chOff x="740015" y="1690688"/>
            <a:chExt cx="8629676" cy="4616432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Oval 35"/>
                <p:cNvSpPr/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blipFill>
                  <a:blip r:embed="rId3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Oval 37"/>
                <p:cNvSpPr/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blipFill>
                  <a:blip r:embed="rId4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Oval 38"/>
                <p:cNvSpPr/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Oval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blipFill>
                  <a:blip r:embed="rId5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967511" y="4068675"/>
              <a:ext cx="1069394" cy="1069394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5" name="Oval 54"/>
                <p:cNvSpPr/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blipFill>
                  <a:blip r:embed="rId6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>
              <a:stCxn id="36" idx="6"/>
              <a:endCxn id="46" idx="2"/>
            </p:cNvCxnSpPr>
            <p:nvPr/>
          </p:nvCxnSpPr>
          <p:spPr>
            <a:xfrm>
              <a:off x="4162673" y="3420305"/>
              <a:ext cx="1804838" cy="118306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8" idx="6"/>
              <a:endCxn id="46" idx="2"/>
            </p:cNvCxnSpPr>
            <p:nvPr/>
          </p:nvCxnSpPr>
          <p:spPr>
            <a:xfrm>
              <a:off x="4162672" y="4596365"/>
              <a:ext cx="1804839" cy="7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9" idx="6"/>
              <a:endCxn id="46" idx="2"/>
            </p:cNvCxnSpPr>
            <p:nvPr/>
          </p:nvCxnSpPr>
          <p:spPr>
            <a:xfrm flipV="1">
              <a:off x="4162672" y="4603372"/>
              <a:ext cx="1804839" cy="116905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5" idx="6"/>
              <a:endCxn id="46" idx="2"/>
            </p:cNvCxnSpPr>
            <p:nvPr/>
          </p:nvCxnSpPr>
          <p:spPr>
            <a:xfrm>
              <a:off x="4162672" y="2238639"/>
              <a:ext cx="1804839" cy="236473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6" idx="6"/>
            </p:cNvCxnSpPr>
            <p:nvPr/>
          </p:nvCxnSpPr>
          <p:spPr>
            <a:xfrm>
              <a:off x="7036905" y="4603372"/>
              <a:ext cx="7354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2" name="Rectangle 61"/>
                <p:cNvSpPr/>
                <p:nvPr/>
              </p:nvSpPr>
              <p:spPr>
                <a:xfrm>
                  <a:off x="7597691" y="4201200"/>
                  <a:ext cx="1772000" cy="797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691" y="4201200"/>
                  <a:ext cx="1772000" cy="7973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3" name="Oval 22"/>
                <p:cNvSpPr/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4" name="Oval 23"/>
                <p:cNvSpPr/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5" name="Oval 24"/>
                <p:cNvSpPr/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6" name="Oval 25"/>
                <p:cNvSpPr/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>
              <a:stCxn id="23" idx="6"/>
              <a:endCxn id="36" idx="2"/>
            </p:cNvCxnSpPr>
            <p:nvPr/>
          </p:nvCxnSpPr>
          <p:spPr>
            <a:xfrm>
              <a:off x="1809410" y="3407052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38" idx="2"/>
            </p:cNvCxnSpPr>
            <p:nvPr/>
          </p:nvCxnSpPr>
          <p:spPr>
            <a:xfrm>
              <a:off x="1809409" y="4583111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6"/>
              <a:endCxn id="39" idx="2"/>
            </p:cNvCxnSpPr>
            <p:nvPr/>
          </p:nvCxnSpPr>
          <p:spPr>
            <a:xfrm>
              <a:off x="1809409" y="5759170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6" idx="6"/>
              <a:endCxn id="36" idx="2"/>
            </p:cNvCxnSpPr>
            <p:nvPr/>
          </p:nvCxnSpPr>
          <p:spPr>
            <a:xfrm>
              <a:off x="1809409" y="2225385"/>
              <a:ext cx="1283870" cy="119492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6" idx="6"/>
              <a:endCxn id="38" idx="2"/>
            </p:cNvCxnSpPr>
            <p:nvPr/>
          </p:nvCxnSpPr>
          <p:spPr>
            <a:xfrm>
              <a:off x="1809409" y="2225385"/>
              <a:ext cx="1283869" cy="237097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6"/>
              <a:endCxn id="39" idx="2"/>
            </p:cNvCxnSpPr>
            <p:nvPr/>
          </p:nvCxnSpPr>
          <p:spPr>
            <a:xfrm>
              <a:off x="1809409" y="2225385"/>
              <a:ext cx="1283869" cy="354703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5" idx="6"/>
              <a:endCxn id="38" idx="2"/>
            </p:cNvCxnSpPr>
            <p:nvPr/>
          </p:nvCxnSpPr>
          <p:spPr>
            <a:xfrm flipV="1">
              <a:off x="1809409" y="4596364"/>
              <a:ext cx="1283869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36" idx="2"/>
            </p:cNvCxnSpPr>
            <p:nvPr/>
          </p:nvCxnSpPr>
          <p:spPr>
            <a:xfrm flipV="1">
              <a:off x="1809409" y="3420305"/>
              <a:ext cx="1283870" cy="23388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3" idx="6"/>
              <a:endCxn id="38" idx="2"/>
            </p:cNvCxnSpPr>
            <p:nvPr/>
          </p:nvCxnSpPr>
          <p:spPr>
            <a:xfrm>
              <a:off x="1809410" y="3407052"/>
              <a:ext cx="1283868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3" idx="6"/>
              <a:endCxn id="39" idx="2"/>
            </p:cNvCxnSpPr>
            <p:nvPr/>
          </p:nvCxnSpPr>
          <p:spPr>
            <a:xfrm>
              <a:off x="1809410" y="3407052"/>
              <a:ext cx="1283868" cy="236537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4" idx="6"/>
              <a:endCxn id="36" idx="2"/>
            </p:cNvCxnSpPr>
            <p:nvPr/>
          </p:nvCxnSpPr>
          <p:spPr>
            <a:xfrm flipV="1">
              <a:off x="1809409" y="3420305"/>
              <a:ext cx="1283870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4" idx="6"/>
              <a:endCxn id="39" idx="2"/>
            </p:cNvCxnSpPr>
            <p:nvPr/>
          </p:nvCxnSpPr>
          <p:spPr>
            <a:xfrm>
              <a:off x="1809409" y="4583111"/>
              <a:ext cx="1283869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5223630" y="1246764"/>
                <a:ext cx="4335802" cy="1850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80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30" y="1246764"/>
                <a:ext cx="4335802" cy="1850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Rectangle 4"/>
              <p:cNvSpPr/>
              <p:nvPr/>
            </p:nvSpPr>
            <p:spPr>
              <a:xfrm>
                <a:off x="838200" y="4009441"/>
                <a:ext cx="10075515" cy="2671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9441"/>
                <a:ext cx="10075515" cy="26717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483415" y="723544"/>
            <a:ext cx="2511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“Pre-activation”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6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98765" y="1474787"/>
            <a:ext cx="4256331" cy="2394847"/>
            <a:chOff x="740015" y="1690688"/>
            <a:chExt cx="8629676" cy="4616432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Oval 35"/>
                <p:cNvSpPr/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6" name="Oval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blipFill>
                  <a:blip r:embed="rId3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Oval 37"/>
                <p:cNvSpPr/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blipFill>
                  <a:blip r:embed="rId4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Oval 38"/>
                <p:cNvSpPr/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Oval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blipFill>
                  <a:blip r:embed="rId5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967511" y="4068675"/>
              <a:ext cx="1069394" cy="1069394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5" name="Oval 54"/>
                <p:cNvSpPr/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blipFill>
                  <a:blip r:embed="rId6"/>
                  <a:stretch>
                    <a:fillRect l="-3261" r="-7609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>
              <a:stCxn id="36" idx="6"/>
              <a:endCxn id="46" idx="2"/>
            </p:cNvCxnSpPr>
            <p:nvPr/>
          </p:nvCxnSpPr>
          <p:spPr>
            <a:xfrm>
              <a:off x="4162673" y="3420305"/>
              <a:ext cx="1804838" cy="118306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8" idx="6"/>
              <a:endCxn id="46" idx="2"/>
            </p:cNvCxnSpPr>
            <p:nvPr/>
          </p:nvCxnSpPr>
          <p:spPr>
            <a:xfrm>
              <a:off x="4162672" y="4596365"/>
              <a:ext cx="1804839" cy="7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9" idx="6"/>
              <a:endCxn id="46" idx="2"/>
            </p:cNvCxnSpPr>
            <p:nvPr/>
          </p:nvCxnSpPr>
          <p:spPr>
            <a:xfrm flipV="1">
              <a:off x="4162672" y="4603372"/>
              <a:ext cx="1804839" cy="116905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5" idx="6"/>
              <a:endCxn id="46" idx="2"/>
            </p:cNvCxnSpPr>
            <p:nvPr/>
          </p:nvCxnSpPr>
          <p:spPr>
            <a:xfrm>
              <a:off x="4162672" y="2238639"/>
              <a:ext cx="1804839" cy="236473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6" idx="6"/>
            </p:cNvCxnSpPr>
            <p:nvPr/>
          </p:nvCxnSpPr>
          <p:spPr>
            <a:xfrm>
              <a:off x="7036905" y="4603372"/>
              <a:ext cx="7354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2" name="Rectangle 61"/>
                <p:cNvSpPr/>
                <p:nvPr/>
              </p:nvSpPr>
              <p:spPr>
                <a:xfrm>
                  <a:off x="7597691" y="4201200"/>
                  <a:ext cx="1772000" cy="7973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691" y="4201200"/>
                  <a:ext cx="1772000" cy="7973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3" name="Oval 22"/>
                <p:cNvSpPr/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4" name="Oval 23"/>
                <p:cNvSpPr/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5" name="Oval 24"/>
                <p:cNvSpPr/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5" name="Oval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6" name="Oval 25"/>
                <p:cNvSpPr/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0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6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>
              <a:stCxn id="23" idx="6"/>
              <a:endCxn id="36" idx="2"/>
            </p:cNvCxnSpPr>
            <p:nvPr/>
          </p:nvCxnSpPr>
          <p:spPr>
            <a:xfrm>
              <a:off x="1809410" y="3407052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4" idx="6"/>
              <a:endCxn id="38" idx="2"/>
            </p:cNvCxnSpPr>
            <p:nvPr/>
          </p:nvCxnSpPr>
          <p:spPr>
            <a:xfrm>
              <a:off x="1809409" y="4583111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5" idx="6"/>
              <a:endCxn id="39" idx="2"/>
            </p:cNvCxnSpPr>
            <p:nvPr/>
          </p:nvCxnSpPr>
          <p:spPr>
            <a:xfrm>
              <a:off x="1809409" y="5759170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6" idx="6"/>
              <a:endCxn id="36" idx="2"/>
            </p:cNvCxnSpPr>
            <p:nvPr/>
          </p:nvCxnSpPr>
          <p:spPr>
            <a:xfrm>
              <a:off x="1809409" y="2225385"/>
              <a:ext cx="1283870" cy="119492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6" idx="6"/>
              <a:endCxn id="38" idx="2"/>
            </p:cNvCxnSpPr>
            <p:nvPr/>
          </p:nvCxnSpPr>
          <p:spPr>
            <a:xfrm>
              <a:off x="1809409" y="2225385"/>
              <a:ext cx="1283869" cy="237097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6"/>
              <a:endCxn id="39" idx="2"/>
            </p:cNvCxnSpPr>
            <p:nvPr/>
          </p:nvCxnSpPr>
          <p:spPr>
            <a:xfrm>
              <a:off x="1809409" y="2225385"/>
              <a:ext cx="1283869" cy="354703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25" idx="6"/>
              <a:endCxn id="38" idx="2"/>
            </p:cNvCxnSpPr>
            <p:nvPr/>
          </p:nvCxnSpPr>
          <p:spPr>
            <a:xfrm flipV="1">
              <a:off x="1809409" y="4596364"/>
              <a:ext cx="1283869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36" idx="2"/>
            </p:cNvCxnSpPr>
            <p:nvPr/>
          </p:nvCxnSpPr>
          <p:spPr>
            <a:xfrm flipV="1">
              <a:off x="1809409" y="3420305"/>
              <a:ext cx="1283870" cy="23388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23" idx="6"/>
              <a:endCxn id="38" idx="2"/>
            </p:cNvCxnSpPr>
            <p:nvPr/>
          </p:nvCxnSpPr>
          <p:spPr>
            <a:xfrm>
              <a:off x="1809410" y="3407052"/>
              <a:ext cx="1283868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3" idx="6"/>
              <a:endCxn id="39" idx="2"/>
            </p:cNvCxnSpPr>
            <p:nvPr/>
          </p:nvCxnSpPr>
          <p:spPr>
            <a:xfrm>
              <a:off x="1809410" y="3407052"/>
              <a:ext cx="1283868" cy="236537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4" idx="6"/>
              <a:endCxn id="36" idx="2"/>
            </p:cNvCxnSpPr>
            <p:nvPr/>
          </p:nvCxnSpPr>
          <p:spPr>
            <a:xfrm flipV="1">
              <a:off x="1809409" y="3420305"/>
              <a:ext cx="1283870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4" idx="6"/>
              <a:endCxn id="39" idx="2"/>
            </p:cNvCxnSpPr>
            <p:nvPr/>
          </p:nvCxnSpPr>
          <p:spPr>
            <a:xfrm>
              <a:off x="1809409" y="4583111"/>
              <a:ext cx="1283869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5223630" y="1246764"/>
                <a:ext cx="4335802" cy="1850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/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sz="280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2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(2)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30" y="1246764"/>
                <a:ext cx="4335802" cy="1850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Rectangle 4"/>
              <p:cNvSpPr/>
              <p:nvPr/>
            </p:nvSpPr>
            <p:spPr>
              <a:xfrm>
                <a:off x="838200" y="4009441"/>
                <a:ext cx="3103094" cy="2453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 smtClean="0">
                  <a:solidFill>
                    <a:sysClr val="windowText" lastClr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9441"/>
                <a:ext cx="3103094" cy="24539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8483415" y="723544"/>
            <a:ext cx="2511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“Pre-activation”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Rectangle 33"/>
              <p:cNvSpPr/>
              <p:nvPr/>
            </p:nvSpPr>
            <p:spPr>
              <a:xfrm>
                <a:off x="5155096" y="3869634"/>
                <a:ext cx="4327660" cy="27628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3200" b="0" i="1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 smtClean="0">
                  <a:solidFill>
                    <a:sysClr val="windowText" lastClr="000000"/>
                  </a:solidFill>
                </a:endParaRPr>
              </a:p>
              <a:p>
                <a:r>
                  <a:rPr lang="en-US" sz="3200" dirty="0" smtClean="0">
                    <a:solidFill>
                      <a:sysClr val="windowText" lastClr="000000"/>
                    </a:solidFill>
                    <a:latin typeface="Cambria Math" panose="02040503050406030204" pitchFamily="18" charset="0"/>
                  </a:rPr>
                  <a:t>Add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sz="3200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3200" dirty="0" smtClean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200" i="1" dirty="0">
                  <a:solidFill>
                    <a:sysClr val="windowText" lastClr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096" y="3869634"/>
                <a:ext cx="4327660" cy="2762808"/>
              </a:xfrm>
              <a:prstGeom prst="rect">
                <a:avLst/>
              </a:prstGeom>
              <a:blipFill>
                <a:blip r:embed="rId14"/>
                <a:stretch>
                  <a:fillRect l="-3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739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157"/>
            <a:ext cx="10515600" cy="1325563"/>
          </a:xfrm>
        </p:spPr>
        <p:txBody>
          <a:bodyPr/>
          <a:lstStyle/>
          <a:p>
            <a:r>
              <a:rPr lang="en-IN" dirty="0" smtClean="0"/>
              <a:t>Forward Propagation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25" y="1363509"/>
            <a:ext cx="10515600" cy="4351338"/>
          </a:xfrm>
        </p:spPr>
        <p:txBody>
          <a:bodyPr/>
          <a:lstStyle/>
          <a:p>
            <a:r>
              <a:rPr lang="en-IN" dirty="0" smtClean="0"/>
              <a:t>This </a:t>
            </a:r>
            <a:r>
              <a:rPr lang="en-IN" dirty="0"/>
              <a:t>process is also called </a:t>
            </a:r>
            <a:r>
              <a:rPr lang="en-IN" b="1" dirty="0"/>
              <a:t>forward propagation</a:t>
            </a:r>
            <a:endParaRPr lang="en-IN" dirty="0"/>
          </a:p>
          <a:p>
            <a:pPr lvl="1"/>
            <a:r>
              <a:rPr lang="en-IN" dirty="0"/>
              <a:t>Start off with activations of input unit</a:t>
            </a:r>
          </a:p>
          <a:p>
            <a:pPr lvl="2"/>
            <a:r>
              <a:rPr lang="en-IN" dirty="0"/>
              <a:t>i.e. the x vector as input</a:t>
            </a:r>
          </a:p>
          <a:p>
            <a:pPr lvl="1"/>
            <a:r>
              <a:rPr lang="en-IN" dirty="0"/>
              <a:t>Forward propagate and calculate the activation of each layer sequentially</a:t>
            </a:r>
          </a:p>
          <a:p>
            <a:pPr lvl="1"/>
            <a:r>
              <a:rPr lang="en-IN" dirty="0"/>
              <a:t>This is a </a:t>
            </a:r>
            <a:r>
              <a:rPr lang="en-IN" dirty="0" smtClean="0"/>
              <a:t>vectorised </a:t>
            </a:r>
            <a:r>
              <a:rPr lang="en-IN" dirty="0"/>
              <a:t>version of this implementation</a:t>
            </a:r>
          </a:p>
          <a:p>
            <a:endParaRPr lang="en-IN" dirty="0"/>
          </a:p>
        </p:txBody>
      </p:sp>
      <p:pic>
        <p:nvPicPr>
          <p:cNvPr id="6" name="Picture 2" descr="https://www.holehouse.org/mlclass/08_Neural_Networks_Representation_files/Image%20%5b8%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1587" y="3846101"/>
            <a:ext cx="3578942" cy="186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658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2739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Neural network learning its own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8244" y="1945239"/>
            <a:ext cx="8035511" cy="4561579"/>
            <a:chOff x="740015" y="1690688"/>
            <a:chExt cx="8553330" cy="4616432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" name="Oval 4"/>
                <p:cNvSpPr/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4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" name="Oval 5"/>
                <p:cNvSpPr/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7" name="Oval 6"/>
                <p:cNvSpPr/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/>
            <p:cNvSpPr/>
            <p:nvPr/>
          </p:nvSpPr>
          <p:spPr>
            <a:xfrm>
              <a:off x="5967511" y="4068675"/>
              <a:ext cx="1069394" cy="1069394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" name="Oval 8"/>
                <p:cNvSpPr/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4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5" idx="6"/>
              <a:endCxn id="8" idx="2"/>
            </p:cNvCxnSpPr>
            <p:nvPr/>
          </p:nvCxnSpPr>
          <p:spPr>
            <a:xfrm>
              <a:off x="4162673" y="3420305"/>
              <a:ext cx="1804838" cy="118306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8" idx="2"/>
            </p:cNvCxnSpPr>
            <p:nvPr/>
          </p:nvCxnSpPr>
          <p:spPr>
            <a:xfrm>
              <a:off x="4162672" y="4596365"/>
              <a:ext cx="1804839" cy="7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6"/>
              <a:endCxn id="8" idx="2"/>
            </p:cNvCxnSpPr>
            <p:nvPr/>
          </p:nvCxnSpPr>
          <p:spPr>
            <a:xfrm flipV="1">
              <a:off x="4162672" y="4603372"/>
              <a:ext cx="1804839" cy="116905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6"/>
              <a:endCxn id="8" idx="2"/>
            </p:cNvCxnSpPr>
            <p:nvPr/>
          </p:nvCxnSpPr>
          <p:spPr>
            <a:xfrm>
              <a:off x="4162672" y="2238639"/>
              <a:ext cx="1804839" cy="236473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6"/>
            </p:cNvCxnSpPr>
            <p:nvPr/>
          </p:nvCxnSpPr>
          <p:spPr>
            <a:xfrm>
              <a:off x="7036905" y="4603372"/>
              <a:ext cx="7354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Rectangle 14"/>
                <p:cNvSpPr/>
                <p:nvPr/>
              </p:nvSpPr>
              <p:spPr>
                <a:xfrm>
                  <a:off x="7597690" y="4201200"/>
                  <a:ext cx="1695655" cy="7163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4000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4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7690" y="4201200"/>
                  <a:ext cx="1695655" cy="7163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6" name="Oval 15"/>
                <p:cNvSpPr/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4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7" name="Oval 16"/>
                <p:cNvSpPr/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" name="Oval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8" name="Oval 17"/>
                <p:cNvSpPr/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4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9" name="Oval 18"/>
                <p:cNvSpPr/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4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9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/>
            <p:cNvCxnSpPr>
              <a:stCxn id="16" idx="6"/>
              <a:endCxn id="5" idx="2"/>
            </p:cNvCxnSpPr>
            <p:nvPr/>
          </p:nvCxnSpPr>
          <p:spPr>
            <a:xfrm>
              <a:off x="1809410" y="3407052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7" idx="6"/>
              <a:endCxn id="6" idx="2"/>
            </p:cNvCxnSpPr>
            <p:nvPr/>
          </p:nvCxnSpPr>
          <p:spPr>
            <a:xfrm>
              <a:off x="1809409" y="4583111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6"/>
              <a:endCxn id="7" idx="2"/>
            </p:cNvCxnSpPr>
            <p:nvPr/>
          </p:nvCxnSpPr>
          <p:spPr>
            <a:xfrm>
              <a:off x="1809409" y="5759170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9" idx="6"/>
              <a:endCxn id="5" idx="2"/>
            </p:cNvCxnSpPr>
            <p:nvPr/>
          </p:nvCxnSpPr>
          <p:spPr>
            <a:xfrm>
              <a:off x="1809409" y="2225385"/>
              <a:ext cx="1283870" cy="119492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9" idx="6"/>
              <a:endCxn id="6" idx="2"/>
            </p:cNvCxnSpPr>
            <p:nvPr/>
          </p:nvCxnSpPr>
          <p:spPr>
            <a:xfrm>
              <a:off x="1809409" y="2225385"/>
              <a:ext cx="1283869" cy="237097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6"/>
              <a:endCxn id="7" idx="2"/>
            </p:cNvCxnSpPr>
            <p:nvPr/>
          </p:nvCxnSpPr>
          <p:spPr>
            <a:xfrm>
              <a:off x="1809409" y="2225385"/>
              <a:ext cx="1283869" cy="354703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8" idx="6"/>
              <a:endCxn id="6" idx="2"/>
            </p:cNvCxnSpPr>
            <p:nvPr/>
          </p:nvCxnSpPr>
          <p:spPr>
            <a:xfrm flipV="1">
              <a:off x="1809409" y="4596364"/>
              <a:ext cx="1283869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5" idx="2"/>
            </p:cNvCxnSpPr>
            <p:nvPr/>
          </p:nvCxnSpPr>
          <p:spPr>
            <a:xfrm flipV="1">
              <a:off x="1809409" y="3420305"/>
              <a:ext cx="1283870" cy="23388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6" idx="6"/>
              <a:endCxn id="6" idx="2"/>
            </p:cNvCxnSpPr>
            <p:nvPr/>
          </p:nvCxnSpPr>
          <p:spPr>
            <a:xfrm>
              <a:off x="1809410" y="3407052"/>
              <a:ext cx="1283868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6" idx="6"/>
              <a:endCxn id="7" idx="2"/>
            </p:cNvCxnSpPr>
            <p:nvPr/>
          </p:nvCxnSpPr>
          <p:spPr>
            <a:xfrm>
              <a:off x="1809410" y="3407052"/>
              <a:ext cx="1283868" cy="236537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7" idx="6"/>
              <a:endCxn id="5" idx="2"/>
            </p:cNvCxnSpPr>
            <p:nvPr/>
          </p:nvCxnSpPr>
          <p:spPr>
            <a:xfrm flipV="1">
              <a:off x="1809409" y="3420305"/>
              <a:ext cx="1283870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7" idx="6"/>
              <a:endCxn id="7" idx="2"/>
            </p:cNvCxnSpPr>
            <p:nvPr/>
          </p:nvCxnSpPr>
          <p:spPr>
            <a:xfrm>
              <a:off x="1809409" y="4583111"/>
              <a:ext cx="1283869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1590261" y="1690688"/>
            <a:ext cx="2698779" cy="5028164"/>
          </a:xfrm>
          <a:prstGeom prst="rect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06477" y="782469"/>
            <a:ext cx="84641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</a:rPr>
              <a:t>Diagram below looks a lot like logistic regression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xmlns="" val="23594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787" y="776748"/>
            <a:ext cx="11572567" cy="6007510"/>
          </a:xfrm>
        </p:spPr>
        <p:txBody>
          <a:bodyPr>
            <a:normAutofit/>
          </a:bodyPr>
          <a:lstStyle/>
          <a:p>
            <a:r>
              <a:rPr lang="en-IN" dirty="0"/>
              <a:t>Layer 3 is a logistic regression node</a:t>
            </a:r>
          </a:p>
          <a:p>
            <a:pPr lvl="1"/>
            <a:r>
              <a:rPr lang="en-IN" dirty="0"/>
              <a:t>The hypothesis output = g(Ɵ</a:t>
            </a:r>
            <a:r>
              <a:rPr lang="en-IN" baseline="-25000" dirty="0"/>
              <a:t>10</a:t>
            </a:r>
            <a:r>
              <a:rPr lang="en-IN" baseline="30000" dirty="0"/>
              <a:t>2 </a:t>
            </a:r>
            <a:r>
              <a:rPr lang="en-IN" dirty="0"/>
              <a:t>a</a:t>
            </a:r>
            <a:r>
              <a:rPr lang="en-IN" baseline="-25000" dirty="0"/>
              <a:t>0</a:t>
            </a:r>
            <a:r>
              <a:rPr lang="en-IN" baseline="30000" dirty="0"/>
              <a:t>2</a:t>
            </a:r>
            <a:r>
              <a:rPr lang="en-IN" dirty="0"/>
              <a:t> + Ɵ</a:t>
            </a:r>
            <a:r>
              <a:rPr lang="en-IN" baseline="-25000" dirty="0"/>
              <a:t>11</a:t>
            </a:r>
            <a:r>
              <a:rPr lang="en-IN" baseline="30000" dirty="0"/>
              <a:t>2 </a:t>
            </a:r>
            <a:r>
              <a:rPr lang="en-IN" dirty="0"/>
              <a:t>a</a:t>
            </a:r>
            <a:r>
              <a:rPr lang="en-IN" baseline="-25000" dirty="0"/>
              <a:t>1</a:t>
            </a:r>
            <a:r>
              <a:rPr lang="en-IN" baseline="30000" dirty="0"/>
              <a:t>2</a:t>
            </a:r>
            <a:r>
              <a:rPr lang="en-IN" dirty="0"/>
              <a:t> + Ɵ</a:t>
            </a:r>
            <a:r>
              <a:rPr lang="en-IN" baseline="-25000" dirty="0"/>
              <a:t>12</a:t>
            </a:r>
            <a:r>
              <a:rPr lang="en-IN" baseline="30000" dirty="0"/>
              <a:t>2 </a:t>
            </a:r>
            <a:r>
              <a:rPr lang="en-IN" dirty="0"/>
              <a:t>a</a:t>
            </a:r>
            <a:r>
              <a:rPr lang="en-IN" baseline="-25000" dirty="0"/>
              <a:t>2</a:t>
            </a:r>
            <a:r>
              <a:rPr lang="en-IN" baseline="30000" dirty="0"/>
              <a:t>2</a:t>
            </a:r>
            <a:r>
              <a:rPr lang="en-IN" dirty="0"/>
              <a:t> + Ɵ</a:t>
            </a:r>
            <a:r>
              <a:rPr lang="en-IN" baseline="-25000" dirty="0"/>
              <a:t>13</a:t>
            </a:r>
            <a:r>
              <a:rPr lang="en-IN" baseline="30000" dirty="0"/>
              <a:t>2 </a:t>
            </a:r>
            <a:r>
              <a:rPr lang="en-IN" dirty="0"/>
              <a:t>a</a:t>
            </a:r>
            <a:r>
              <a:rPr lang="en-IN" baseline="-25000" dirty="0"/>
              <a:t>3</a:t>
            </a:r>
            <a:r>
              <a:rPr lang="en-IN" baseline="30000" dirty="0"/>
              <a:t>2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This is just logistic regression </a:t>
            </a:r>
          </a:p>
          <a:p>
            <a:pPr lvl="2"/>
            <a:r>
              <a:rPr lang="en-IN" dirty="0"/>
              <a:t>The only difference is, instead of input a feature vector, the features are just values calculated by the hidden layer</a:t>
            </a:r>
          </a:p>
          <a:p>
            <a:r>
              <a:rPr lang="en-IN" dirty="0"/>
              <a:t>The features a</a:t>
            </a:r>
            <a:r>
              <a:rPr lang="en-IN" baseline="-25000" dirty="0"/>
              <a:t>1</a:t>
            </a:r>
            <a:r>
              <a:rPr lang="en-IN" baseline="30000" dirty="0"/>
              <a:t>2</a:t>
            </a:r>
            <a:r>
              <a:rPr lang="en-IN" dirty="0"/>
              <a:t>, a</a:t>
            </a:r>
            <a:r>
              <a:rPr lang="en-IN" baseline="-25000" dirty="0"/>
              <a:t>2</a:t>
            </a:r>
            <a:r>
              <a:rPr lang="en-IN" baseline="30000" dirty="0"/>
              <a:t>2</a:t>
            </a:r>
            <a:r>
              <a:rPr lang="en-IN" dirty="0"/>
              <a:t>, and a</a:t>
            </a:r>
            <a:r>
              <a:rPr lang="en-IN" baseline="-25000" dirty="0"/>
              <a:t>3</a:t>
            </a:r>
            <a:r>
              <a:rPr lang="en-IN" baseline="30000" dirty="0"/>
              <a:t>2</a:t>
            </a:r>
            <a:r>
              <a:rPr lang="en-IN" dirty="0"/>
              <a:t> are calculated/learned - not original features</a:t>
            </a:r>
          </a:p>
          <a:p>
            <a:r>
              <a:rPr lang="en-IN" dirty="0"/>
              <a:t>So the mapping from layer 1 to layer 2 (i.e. the calculations which generate the a</a:t>
            </a:r>
            <a:r>
              <a:rPr lang="en-IN" baseline="30000" dirty="0"/>
              <a:t>2</a:t>
            </a:r>
            <a:r>
              <a:rPr lang="en-IN" dirty="0"/>
              <a:t> features) is determined by another set of parameters - Ɵ</a:t>
            </a:r>
            <a:r>
              <a:rPr lang="en-IN" baseline="30000" dirty="0"/>
              <a:t>1</a:t>
            </a:r>
            <a:endParaRPr lang="en-IN" dirty="0"/>
          </a:p>
          <a:p>
            <a:pPr lvl="1"/>
            <a:r>
              <a:rPr lang="en-IN" dirty="0"/>
              <a:t>So instead of being constrained by the original input features, a neural network can learn its own features to feed into logistic regression</a:t>
            </a:r>
          </a:p>
          <a:p>
            <a:pPr lvl="1"/>
            <a:r>
              <a:rPr lang="en-IN" dirty="0"/>
              <a:t>Depending on the Ɵ</a:t>
            </a:r>
            <a:r>
              <a:rPr lang="en-IN" baseline="30000" dirty="0"/>
              <a:t>1</a:t>
            </a:r>
            <a:r>
              <a:rPr lang="en-IN" dirty="0"/>
              <a:t> parameters you can learn some interesting things</a:t>
            </a:r>
          </a:p>
          <a:p>
            <a:pPr lvl="2"/>
            <a:r>
              <a:rPr lang="en-IN" dirty="0"/>
              <a:t>Flexibility to learn whatever features it wants to feed into the final logistic regression calculation</a:t>
            </a:r>
          </a:p>
          <a:p>
            <a:pPr lvl="3"/>
            <a:r>
              <a:rPr lang="en-IN" dirty="0"/>
              <a:t>So, if we compare this to previous logistic regression, you would have to calculate your own exciting features to define the best way to classify or describe something</a:t>
            </a:r>
          </a:p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79207" y="-31330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Neural network learning its own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0535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network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Oval 4"/>
              <p:cNvSpPr/>
              <p:nvPr/>
            </p:nvSpPr>
            <p:spPr>
              <a:xfrm>
                <a:off x="3048997" y="3006347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97" y="3006347"/>
                <a:ext cx="1004653" cy="105668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Oval 5"/>
              <p:cNvSpPr/>
              <p:nvPr/>
            </p:nvSpPr>
            <p:spPr>
              <a:xfrm>
                <a:off x="3048996" y="4168432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96" y="4168432"/>
                <a:ext cx="1004653" cy="105668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Oval 6"/>
              <p:cNvSpPr/>
              <p:nvPr/>
            </p:nvSpPr>
            <p:spPr>
              <a:xfrm>
                <a:off x="3048996" y="5330517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96" y="5330517"/>
                <a:ext cx="1004653" cy="105668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8006194" y="4175356"/>
            <a:ext cx="1004653" cy="1056687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Oval 8"/>
              <p:cNvSpPr/>
              <p:nvPr/>
            </p:nvSpPr>
            <p:spPr>
              <a:xfrm>
                <a:off x="3048996" y="1838721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96" y="1838721"/>
                <a:ext cx="1004653" cy="105668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endCxn id="8" idx="2"/>
          </p:cNvCxnSpPr>
          <p:nvPr/>
        </p:nvCxnSpPr>
        <p:spPr>
          <a:xfrm>
            <a:off x="6310621" y="3534690"/>
            <a:ext cx="1695573" cy="116901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2"/>
          </p:cNvCxnSpPr>
          <p:nvPr/>
        </p:nvCxnSpPr>
        <p:spPr>
          <a:xfrm>
            <a:off x="6310620" y="4696776"/>
            <a:ext cx="1695574" cy="692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8" idx="2"/>
          </p:cNvCxnSpPr>
          <p:nvPr/>
        </p:nvCxnSpPr>
        <p:spPr>
          <a:xfrm>
            <a:off x="6310620" y="2367065"/>
            <a:ext cx="1695574" cy="233663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6"/>
          </p:cNvCxnSpPr>
          <p:nvPr/>
        </p:nvCxnSpPr>
        <p:spPr>
          <a:xfrm>
            <a:off x="9010847" y="4703700"/>
            <a:ext cx="690920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Rectangle 14"/>
              <p:cNvSpPr/>
              <p:nvPr/>
            </p:nvSpPr>
            <p:spPr>
              <a:xfrm>
                <a:off x="9537682" y="4306307"/>
                <a:ext cx="159300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682" y="4306307"/>
                <a:ext cx="15930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Oval 15"/>
              <p:cNvSpPr/>
              <p:nvPr/>
            </p:nvSpPr>
            <p:spPr>
              <a:xfrm>
                <a:off x="838201" y="2993251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993251"/>
                <a:ext cx="1004653" cy="105668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Oval 16"/>
              <p:cNvSpPr/>
              <p:nvPr/>
            </p:nvSpPr>
            <p:spPr>
              <a:xfrm>
                <a:off x="838200" y="4155336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5336"/>
                <a:ext cx="1004653" cy="105668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Oval 17"/>
              <p:cNvSpPr/>
              <p:nvPr/>
            </p:nvSpPr>
            <p:spPr>
              <a:xfrm>
                <a:off x="838200" y="5317421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17421"/>
                <a:ext cx="1004653" cy="105668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Oval 18"/>
              <p:cNvSpPr/>
              <p:nvPr/>
            </p:nvSpPr>
            <p:spPr>
              <a:xfrm>
                <a:off x="838200" y="1825625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04653" cy="105668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16" idx="6"/>
            <a:endCxn id="5" idx="2"/>
          </p:cNvCxnSpPr>
          <p:nvPr/>
        </p:nvCxnSpPr>
        <p:spPr>
          <a:xfrm>
            <a:off x="1842854" y="3521595"/>
            <a:ext cx="1206144" cy="1309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6"/>
            <a:endCxn id="6" idx="2"/>
          </p:cNvCxnSpPr>
          <p:nvPr/>
        </p:nvCxnSpPr>
        <p:spPr>
          <a:xfrm>
            <a:off x="1842853" y="4683680"/>
            <a:ext cx="1206144" cy="1309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6"/>
            <a:endCxn id="7" idx="2"/>
          </p:cNvCxnSpPr>
          <p:nvPr/>
        </p:nvCxnSpPr>
        <p:spPr>
          <a:xfrm>
            <a:off x="1842853" y="5845765"/>
            <a:ext cx="1206144" cy="1309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6"/>
            <a:endCxn id="5" idx="2"/>
          </p:cNvCxnSpPr>
          <p:nvPr/>
        </p:nvCxnSpPr>
        <p:spPr>
          <a:xfrm>
            <a:off x="1842853" y="2353969"/>
            <a:ext cx="1206144" cy="11807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6"/>
            <a:endCxn id="6" idx="2"/>
          </p:cNvCxnSpPr>
          <p:nvPr/>
        </p:nvCxnSpPr>
        <p:spPr>
          <a:xfrm>
            <a:off x="1842853" y="2353969"/>
            <a:ext cx="1206144" cy="234280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7" idx="2"/>
          </p:cNvCxnSpPr>
          <p:nvPr/>
        </p:nvCxnSpPr>
        <p:spPr>
          <a:xfrm>
            <a:off x="1842853" y="2353969"/>
            <a:ext cx="1206144" cy="350489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6"/>
            <a:endCxn id="6" idx="2"/>
          </p:cNvCxnSpPr>
          <p:nvPr/>
        </p:nvCxnSpPr>
        <p:spPr>
          <a:xfrm flipV="1">
            <a:off x="1842853" y="4696775"/>
            <a:ext cx="1206144" cy="114898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6"/>
            <a:endCxn id="5" idx="2"/>
          </p:cNvCxnSpPr>
          <p:nvPr/>
        </p:nvCxnSpPr>
        <p:spPr>
          <a:xfrm flipV="1">
            <a:off x="1842853" y="3534690"/>
            <a:ext cx="1206144" cy="231107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6"/>
            <a:endCxn id="6" idx="2"/>
          </p:cNvCxnSpPr>
          <p:nvPr/>
        </p:nvCxnSpPr>
        <p:spPr>
          <a:xfrm>
            <a:off x="1842854" y="3521595"/>
            <a:ext cx="1206143" cy="117518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6"/>
            <a:endCxn id="7" idx="2"/>
          </p:cNvCxnSpPr>
          <p:nvPr/>
        </p:nvCxnSpPr>
        <p:spPr>
          <a:xfrm>
            <a:off x="1842854" y="3521595"/>
            <a:ext cx="1206143" cy="233726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6"/>
            <a:endCxn id="5" idx="2"/>
          </p:cNvCxnSpPr>
          <p:nvPr/>
        </p:nvCxnSpPr>
        <p:spPr>
          <a:xfrm flipV="1">
            <a:off x="1842853" y="3534690"/>
            <a:ext cx="1206144" cy="114898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6"/>
            <a:endCxn id="7" idx="2"/>
          </p:cNvCxnSpPr>
          <p:nvPr/>
        </p:nvCxnSpPr>
        <p:spPr>
          <a:xfrm>
            <a:off x="1842853" y="4683680"/>
            <a:ext cx="1206144" cy="117518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9" name="Oval 48"/>
              <p:cNvSpPr/>
              <p:nvPr/>
            </p:nvSpPr>
            <p:spPr>
              <a:xfrm>
                <a:off x="5305968" y="2993250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9" name="Oval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68" y="2993250"/>
                <a:ext cx="1004653" cy="105668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0" name="Oval 49"/>
              <p:cNvSpPr/>
              <p:nvPr/>
            </p:nvSpPr>
            <p:spPr>
              <a:xfrm>
                <a:off x="5305967" y="4155335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4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67" y="4155335"/>
                <a:ext cx="1004653" cy="105668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2" name="Oval 51"/>
              <p:cNvSpPr/>
              <p:nvPr/>
            </p:nvSpPr>
            <p:spPr>
              <a:xfrm>
                <a:off x="5305967" y="1825624"/>
                <a:ext cx="1004653" cy="1056687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4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2" name="Oval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967" y="1825624"/>
                <a:ext cx="1004653" cy="105668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4076736" y="3534691"/>
            <a:ext cx="1206144" cy="1309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076735" y="4696776"/>
            <a:ext cx="1206144" cy="1309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076735" y="2367065"/>
            <a:ext cx="1206144" cy="11807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076735" y="2367065"/>
            <a:ext cx="1206144" cy="234280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076735" y="4709871"/>
            <a:ext cx="1206144" cy="114898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076735" y="3547786"/>
            <a:ext cx="1206144" cy="231107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076736" y="3534691"/>
            <a:ext cx="1206143" cy="117518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076735" y="3547786"/>
            <a:ext cx="1206144" cy="1148989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788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cdn-images-1.medium.com/max/2000/1*gccuMDV8fXjcvz1RSk4kg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5480"/>
          <a:stretch/>
        </p:blipFill>
        <p:spPr bwMode="auto">
          <a:xfrm>
            <a:off x="334297" y="0"/>
            <a:ext cx="113464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243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Why neural networks?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xmlns="" val="24424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cdn-images-1.medium.com/max/2000/1*gccuMDV8fXjcvz1RSk4kg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5396"/>
          <a:stretch/>
        </p:blipFill>
        <p:spPr bwMode="auto">
          <a:xfrm>
            <a:off x="245807" y="0"/>
            <a:ext cx="10893490" cy="67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39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neural networks?</a:t>
            </a:r>
          </a:p>
          <a:p>
            <a:endParaRPr lang="en-US" sz="3600" dirty="0" smtClean="0"/>
          </a:p>
          <a:p>
            <a:r>
              <a:rPr lang="en-US" sz="3600" dirty="0" smtClean="0"/>
              <a:t>Model representation</a:t>
            </a:r>
          </a:p>
          <a:p>
            <a:endParaRPr lang="en-US" sz="3600" dirty="0"/>
          </a:p>
          <a:p>
            <a:r>
              <a:rPr lang="en-US" sz="3600" b="1" dirty="0" smtClean="0">
                <a:solidFill>
                  <a:srgbClr val="FF0000"/>
                </a:solidFill>
              </a:rPr>
              <a:t>Examples and intuitions</a:t>
            </a:r>
          </a:p>
          <a:p>
            <a:endParaRPr lang="en-US" sz="3600" dirty="0"/>
          </a:p>
          <a:p>
            <a:r>
              <a:rPr lang="en-US" sz="3600" dirty="0" smtClean="0"/>
              <a:t>Multi-class classification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33386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310" y="108155"/>
            <a:ext cx="11137490" cy="15825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complex Non-linear classification example using Neural Networks: XOR/XNOR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binary (0 or 1)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𝑋𝑂𝑅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145302" y="3350439"/>
            <a:ext cx="3807704" cy="2888440"/>
            <a:chOff x="732183" y="2505195"/>
            <a:chExt cx="3901840" cy="2369949"/>
          </a:xfrm>
        </p:grpSpPr>
        <p:grpSp>
          <p:nvGrpSpPr>
            <p:cNvPr id="4" name="Group 3"/>
            <p:cNvGrpSpPr/>
            <p:nvPr/>
          </p:nvGrpSpPr>
          <p:grpSpPr>
            <a:xfrm>
              <a:off x="732183" y="3003015"/>
              <a:ext cx="3289300" cy="1872129"/>
              <a:chOff x="838200" y="1823571"/>
              <a:chExt cx="3289300" cy="2433918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72637" y="1823571"/>
                <a:ext cx="0" cy="2433918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838200" y="3931641"/>
                <a:ext cx="328930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7" name="Rectangle 6"/>
                <p:cNvSpPr/>
                <p:nvPr/>
              </p:nvSpPr>
              <p:spPr>
                <a:xfrm>
                  <a:off x="4021483" y="4351924"/>
                  <a:ext cx="6125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483" y="4351924"/>
                  <a:ext cx="61254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8" name="Rectangle 7"/>
                <p:cNvSpPr/>
                <p:nvPr/>
              </p:nvSpPr>
              <p:spPr>
                <a:xfrm>
                  <a:off x="732183" y="2505195"/>
                  <a:ext cx="62081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83" y="2505195"/>
                  <a:ext cx="62081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/>
          <p:cNvSpPr/>
          <p:nvPr/>
        </p:nvSpPr>
        <p:spPr>
          <a:xfrm flipH="1">
            <a:off x="3010194" y="5601190"/>
            <a:ext cx="570960" cy="600531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 flipH="1">
            <a:off x="1197299" y="4224711"/>
            <a:ext cx="570960" cy="600531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ysClr val="windowText" lastClr="000000"/>
              </a:solidFill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2914003" y="4131783"/>
            <a:ext cx="763342" cy="76334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1125631" y="5519784"/>
            <a:ext cx="763342" cy="76334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Rectangle 13"/>
              <p:cNvSpPr/>
              <p:nvPr/>
            </p:nvSpPr>
            <p:spPr>
              <a:xfrm>
                <a:off x="3498188" y="3922476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188" y="3922476"/>
                <a:ext cx="113896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Rectangle 14"/>
              <p:cNvSpPr/>
              <p:nvPr/>
            </p:nvSpPr>
            <p:spPr>
              <a:xfrm>
                <a:off x="3471166" y="597726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166" y="5977269"/>
                <a:ext cx="113896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Rectangle 15"/>
              <p:cNvSpPr/>
              <p:nvPr/>
            </p:nvSpPr>
            <p:spPr>
              <a:xfrm>
                <a:off x="1634085" y="5977269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85" y="5977269"/>
                <a:ext cx="11389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Rectangle 16"/>
              <p:cNvSpPr/>
              <p:nvPr/>
            </p:nvSpPr>
            <p:spPr>
              <a:xfrm>
                <a:off x="1635698" y="3922476"/>
                <a:ext cx="11389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98" y="3922476"/>
                <a:ext cx="11389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6956031" y="3394686"/>
            <a:ext cx="4136518" cy="3298885"/>
            <a:chOff x="6956031" y="3394686"/>
            <a:chExt cx="4136518" cy="3298885"/>
          </a:xfrm>
        </p:grpSpPr>
        <p:grpSp>
          <p:nvGrpSpPr>
            <p:cNvPr id="18" name="Group 17"/>
            <p:cNvGrpSpPr/>
            <p:nvPr/>
          </p:nvGrpSpPr>
          <p:grpSpPr>
            <a:xfrm>
              <a:off x="7284845" y="3394686"/>
              <a:ext cx="3807704" cy="2888440"/>
              <a:chOff x="732183" y="2505195"/>
              <a:chExt cx="3901840" cy="236994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732183" y="3003015"/>
                <a:ext cx="3289300" cy="1872129"/>
                <a:chOff x="838200" y="1823571"/>
                <a:chExt cx="3289300" cy="2433918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172637" y="1823571"/>
                  <a:ext cx="0" cy="2433918"/>
                </a:xfrm>
                <a:prstGeom prst="line">
                  <a:avLst/>
                </a:prstGeom>
                <a:ln w="38100">
                  <a:headEnd type="arrow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838200" y="3931641"/>
                  <a:ext cx="3289300" cy="1"/>
                </a:xfrm>
                <a:prstGeom prst="line">
                  <a:avLst/>
                </a:prstGeom>
                <a:ln w="38100">
                  <a:headEnd type="none" w="med" len="med"/>
                  <a:tailEnd type="arrow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021483" y="4351924"/>
                    <a:ext cx="61254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1483" y="4351924"/>
                    <a:ext cx="61254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732183" y="2505195"/>
                    <a:ext cx="62081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183" y="2505195"/>
                    <a:ext cx="620811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Oval 23"/>
            <p:cNvSpPr/>
            <p:nvPr/>
          </p:nvSpPr>
          <p:spPr>
            <a:xfrm flipH="1">
              <a:off x="9555930" y="5488303"/>
              <a:ext cx="570960" cy="600531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7743035" y="4111824"/>
              <a:ext cx="570960" cy="600531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8022894" y="3511293"/>
              <a:ext cx="570960" cy="600531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9086502" y="5711369"/>
              <a:ext cx="570960" cy="600531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9149736" y="5021713"/>
              <a:ext cx="570960" cy="600531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Multiply 28"/>
            <p:cNvSpPr/>
            <p:nvPr/>
          </p:nvSpPr>
          <p:spPr>
            <a:xfrm>
              <a:off x="9555930" y="3621302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Multiply 29"/>
            <p:cNvSpPr/>
            <p:nvPr/>
          </p:nvSpPr>
          <p:spPr>
            <a:xfrm>
              <a:off x="9937601" y="4174733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ultiply 30"/>
            <p:cNvSpPr/>
            <p:nvPr/>
          </p:nvSpPr>
          <p:spPr>
            <a:xfrm>
              <a:off x="9174259" y="4174733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9017914" y="3421996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7350802" y="5150492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8114144" y="5015008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7954087" y="5707163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6956031" y="5930229"/>
              <a:ext cx="763342" cy="763342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flipH="1">
              <a:off x="10399140" y="5086297"/>
              <a:ext cx="570960" cy="600531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09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example: 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 smtClean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838200" y="3172687"/>
            <a:ext cx="5167201" cy="2845341"/>
            <a:chOff x="838200" y="3172687"/>
            <a:chExt cx="5167201" cy="2845341"/>
          </a:xfrm>
        </p:grpSpPr>
        <p:grpSp>
          <p:nvGrpSpPr>
            <p:cNvPr id="35" name="Group 34"/>
            <p:cNvGrpSpPr/>
            <p:nvPr/>
          </p:nvGrpSpPr>
          <p:grpSpPr>
            <a:xfrm>
              <a:off x="838200" y="3172687"/>
              <a:ext cx="5167201" cy="2845341"/>
              <a:chOff x="838199" y="3172687"/>
              <a:chExt cx="6213541" cy="3421512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838200" y="3172687"/>
                <a:ext cx="1069394" cy="106939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ysClr val="windowText" lastClr="000000"/>
                    </a:solidFill>
                  </a:rPr>
                  <a:t>+1</a:t>
                </a:r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5" name="Oval 4"/>
                  <p:cNvSpPr/>
                  <p:nvPr/>
                </p:nvSpPr>
                <p:spPr>
                  <a:xfrm>
                    <a:off x="838199" y="4348746"/>
                    <a:ext cx="1069394" cy="1069394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" name="Oval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99" y="4348746"/>
                    <a:ext cx="1069394" cy="106939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6" name="Oval 5"/>
                  <p:cNvSpPr/>
                  <p:nvPr/>
                </p:nvSpPr>
                <p:spPr>
                  <a:xfrm>
                    <a:off x="838199" y="5524805"/>
                    <a:ext cx="1069394" cy="1069394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199" y="5524805"/>
                    <a:ext cx="1069394" cy="106939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Oval 6"/>
              <p:cNvSpPr/>
              <p:nvPr/>
            </p:nvSpPr>
            <p:spPr>
              <a:xfrm>
                <a:off x="3712432" y="4355754"/>
                <a:ext cx="1069394" cy="1069394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9" name="Straight Arrow Connector 8"/>
              <p:cNvCxnSpPr>
                <a:stCxn id="4" idx="6"/>
                <a:endCxn id="7" idx="2"/>
              </p:cNvCxnSpPr>
              <p:nvPr/>
            </p:nvCxnSpPr>
            <p:spPr>
              <a:xfrm>
                <a:off x="1907594" y="3707384"/>
                <a:ext cx="1804838" cy="1183067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stCxn id="5" idx="6"/>
                <a:endCxn id="7" idx="2"/>
              </p:cNvCxnSpPr>
              <p:nvPr/>
            </p:nvCxnSpPr>
            <p:spPr>
              <a:xfrm>
                <a:off x="1907593" y="4883444"/>
                <a:ext cx="1804839" cy="7008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6" idx="6"/>
                <a:endCxn id="7" idx="2"/>
              </p:cNvCxnSpPr>
              <p:nvPr/>
            </p:nvCxnSpPr>
            <p:spPr>
              <a:xfrm flipV="1">
                <a:off x="1907593" y="4890451"/>
                <a:ext cx="1804839" cy="1169051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7" idx="6"/>
              </p:cNvCxnSpPr>
              <p:nvPr/>
            </p:nvCxnSpPr>
            <p:spPr>
              <a:xfrm>
                <a:off x="4781826" y="4890451"/>
                <a:ext cx="735444" cy="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4" name="Rectangle 13"/>
                  <p:cNvSpPr/>
                  <p:nvPr/>
                </p:nvSpPr>
                <p:spPr>
                  <a:xfrm>
                    <a:off x="5644204" y="4536508"/>
                    <a:ext cx="1407536" cy="6291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4" name="Rectangle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4204" y="4536508"/>
                    <a:ext cx="1407536" cy="6291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Rectangle 35"/>
                <p:cNvSpPr/>
                <p:nvPr/>
              </p:nvSpPr>
              <p:spPr>
                <a:xfrm>
                  <a:off x="2012134" y="3538779"/>
                  <a:ext cx="9316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−30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2134" y="3538779"/>
                  <a:ext cx="93166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Rectangle 36"/>
                <p:cNvSpPr/>
                <p:nvPr/>
              </p:nvSpPr>
              <p:spPr>
                <a:xfrm>
                  <a:off x="1706335" y="4156530"/>
                  <a:ext cx="9316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+20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6335" y="4156530"/>
                  <a:ext cx="93166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Rectangle 38"/>
                <p:cNvSpPr/>
                <p:nvPr/>
              </p:nvSpPr>
              <p:spPr>
                <a:xfrm>
                  <a:off x="2012714" y="5185089"/>
                  <a:ext cx="9316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+20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2714" y="5185089"/>
                  <a:ext cx="931665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0" name="Rectangle 39"/>
              <p:cNvSpPr/>
              <p:nvPr/>
            </p:nvSpPr>
            <p:spPr>
              <a:xfrm>
                <a:off x="697599" y="6106730"/>
                <a:ext cx="58919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(−30+20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9" y="6106730"/>
                <a:ext cx="589199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mage result for sigmoid functi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2670" y="365125"/>
            <a:ext cx="4595021" cy="30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1189321"/>
                  </p:ext>
                </p:extLst>
              </p:nvPr>
            </p:nvGraphicFramePr>
            <p:xfrm>
              <a:off x="7554591" y="3538779"/>
              <a:ext cx="3709670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5760">
                      <a:extLst>
                        <a:ext uri="{9D8B030D-6E8A-4147-A177-3AD203B41FA5}">
                          <a16:colId xmlns:a16="http://schemas.microsoft.com/office/drawing/2014/main" val="264518101"/>
                        </a:ext>
                      </a:extLst>
                    </a:gridCol>
                    <a:gridCol w="992279">
                      <a:extLst>
                        <a:ext uri="{9D8B030D-6E8A-4147-A177-3AD203B41FA5}">
                          <a16:colId xmlns:a16="http://schemas.microsoft.com/office/drawing/2014/main" val="3809806617"/>
                        </a:ext>
                      </a:extLst>
                    </a:gridCol>
                    <a:gridCol w="2181631">
                      <a:extLst>
                        <a:ext uri="{9D8B030D-6E8A-4147-A177-3AD203B41FA5}">
                          <a16:colId xmlns:a16="http://schemas.microsoft.com/office/drawing/2014/main" val="1446372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5202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−30</m:t>
                                    </m:r>
                                  </m:e>
                                </m:d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25338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(−10)≈0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63336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(−10)≈0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6273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(10)≈1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62562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991189321"/>
                  </p:ext>
                </p:extLst>
              </p:nvPr>
            </p:nvGraphicFramePr>
            <p:xfrm>
              <a:off x="7554591" y="3538779"/>
              <a:ext cx="3709670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576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64518101"/>
                        </a:ext>
                      </a:extLst>
                    </a:gridCol>
                    <a:gridCol w="99227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09806617"/>
                        </a:ext>
                      </a:extLst>
                    </a:gridCol>
                    <a:gridCol w="218163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4637231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r="-593182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53988" r="-220245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70112" r="-279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552024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70112" t="-100000" r="-279" b="-3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253384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70112" t="-197674" r="-279" b="-23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0633365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70112" t="-301176" r="-279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662734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70112" t="-401176" r="-279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625621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Rectangle 41"/>
              <p:cNvSpPr/>
              <p:nvPr/>
            </p:nvSpPr>
            <p:spPr>
              <a:xfrm>
                <a:off x="7554590" y="6108314"/>
                <a:ext cx="370806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sz="3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90" y="6108314"/>
                <a:ext cx="3708066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4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example: 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 smtClean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38200" y="3172687"/>
            <a:ext cx="5167201" cy="2845341"/>
            <a:chOff x="838199" y="3172687"/>
            <a:chExt cx="6213541" cy="3421512"/>
          </a:xfrm>
        </p:grpSpPr>
        <p:sp>
          <p:nvSpPr>
            <p:cNvPr id="4" name="Oval 3"/>
            <p:cNvSpPr/>
            <p:nvPr/>
          </p:nvSpPr>
          <p:spPr>
            <a:xfrm>
              <a:off x="838200" y="3172687"/>
              <a:ext cx="1069394" cy="106939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ysClr val="windowText" lastClr="000000"/>
                  </a:solidFill>
                </a:rPr>
                <a:t>+1</a:t>
              </a:r>
              <a:endParaRPr lang="en-US" sz="32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" name="Oval 4"/>
                <p:cNvSpPr/>
                <p:nvPr/>
              </p:nvSpPr>
              <p:spPr>
                <a:xfrm>
                  <a:off x="838199" y="4348746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4348746"/>
                  <a:ext cx="1069394" cy="10693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" name="Oval 5"/>
                <p:cNvSpPr/>
                <p:nvPr/>
              </p:nvSpPr>
              <p:spPr>
                <a:xfrm>
                  <a:off x="838199" y="5524805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5524805"/>
                  <a:ext cx="1069394" cy="10693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3712432" y="4355754"/>
              <a:ext cx="1069394" cy="1069394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4" idx="6"/>
              <a:endCxn id="7" idx="2"/>
            </p:cNvCxnSpPr>
            <p:nvPr/>
          </p:nvCxnSpPr>
          <p:spPr>
            <a:xfrm>
              <a:off x="1907594" y="3707384"/>
              <a:ext cx="1804838" cy="118306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6"/>
              <a:endCxn id="7" idx="2"/>
            </p:cNvCxnSpPr>
            <p:nvPr/>
          </p:nvCxnSpPr>
          <p:spPr>
            <a:xfrm>
              <a:off x="1907593" y="4883444"/>
              <a:ext cx="1804839" cy="7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7" idx="2"/>
            </p:cNvCxnSpPr>
            <p:nvPr/>
          </p:nvCxnSpPr>
          <p:spPr>
            <a:xfrm flipV="1">
              <a:off x="1907593" y="4890451"/>
              <a:ext cx="1804839" cy="116905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</p:cNvCxnSpPr>
            <p:nvPr/>
          </p:nvCxnSpPr>
          <p:spPr>
            <a:xfrm>
              <a:off x="4781826" y="4890451"/>
              <a:ext cx="7354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Rectangle 13"/>
                <p:cNvSpPr/>
                <p:nvPr/>
              </p:nvSpPr>
              <p:spPr>
                <a:xfrm>
                  <a:off x="5644204" y="4536508"/>
                  <a:ext cx="1407536" cy="6291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4204" y="4536508"/>
                  <a:ext cx="1407536" cy="6291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6" name="Rectangle 35"/>
              <p:cNvSpPr/>
              <p:nvPr/>
            </p:nvSpPr>
            <p:spPr>
              <a:xfrm>
                <a:off x="2012134" y="3538779"/>
                <a:ext cx="931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34" y="3538779"/>
                <a:ext cx="9316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7" name="Rectangle 36"/>
              <p:cNvSpPr/>
              <p:nvPr/>
            </p:nvSpPr>
            <p:spPr>
              <a:xfrm>
                <a:off x="1706335" y="4156530"/>
                <a:ext cx="931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35" y="4156530"/>
                <a:ext cx="9316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9" name="Rectangle 38"/>
              <p:cNvSpPr/>
              <p:nvPr/>
            </p:nvSpPr>
            <p:spPr>
              <a:xfrm>
                <a:off x="2012714" y="5185089"/>
                <a:ext cx="931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14" y="5185089"/>
                <a:ext cx="9316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0" name="Rectangle 39"/>
              <p:cNvSpPr/>
              <p:nvPr/>
            </p:nvSpPr>
            <p:spPr>
              <a:xfrm>
                <a:off x="697599" y="6106730"/>
                <a:ext cx="589199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(−10+20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+20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9" y="6106730"/>
                <a:ext cx="589199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mage result for sigmoid functi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2670" y="365125"/>
            <a:ext cx="4595021" cy="30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145931"/>
                  </p:ext>
                </p:extLst>
              </p:nvPr>
            </p:nvGraphicFramePr>
            <p:xfrm>
              <a:off x="7554591" y="3538779"/>
              <a:ext cx="3709670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5760">
                      <a:extLst>
                        <a:ext uri="{9D8B030D-6E8A-4147-A177-3AD203B41FA5}">
                          <a16:colId xmlns:a16="http://schemas.microsoft.com/office/drawing/2014/main" val="264518101"/>
                        </a:ext>
                      </a:extLst>
                    </a:gridCol>
                    <a:gridCol w="992279">
                      <a:extLst>
                        <a:ext uri="{9D8B030D-6E8A-4147-A177-3AD203B41FA5}">
                          <a16:colId xmlns:a16="http://schemas.microsoft.com/office/drawing/2014/main" val="3809806617"/>
                        </a:ext>
                      </a:extLst>
                    </a:gridCol>
                    <a:gridCol w="2181631">
                      <a:extLst>
                        <a:ext uri="{9D8B030D-6E8A-4147-A177-3AD203B41FA5}">
                          <a16:colId xmlns:a16="http://schemas.microsoft.com/office/drawing/2014/main" val="1446372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5202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e>
                                </m:d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25338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(10)≈1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633365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(10)≈1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62734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(30)≈1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62562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579145931"/>
                  </p:ext>
                </p:extLst>
              </p:nvPr>
            </p:nvGraphicFramePr>
            <p:xfrm>
              <a:off x="7554591" y="3538779"/>
              <a:ext cx="3709670" cy="25908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3576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64518101"/>
                        </a:ext>
                      </a:extLst>
                    </a:gridCol>
                    <a:gridCol w="99227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09806617"/>
                        </a:ext>
                      </a:extLst>
                    </a:gridCol>
                    <a:gridCol w="218163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4637231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r="-593182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53988" r="-220245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70112" r="-279" b="-4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552024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11"/>
                          <a:stretch>
                            <a:fillRect l="-70112" t="-100000" r="-279" b="-3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253384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70112" t="-197674" r="-279" b="-2313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0633365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70112" t="-301176" r="-279" b="-1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6627343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11"/>
                          <a:stretch>
                            <a:fillRect l="-70112" t="-401176" r="-279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7625621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Rectangle 41"/>
              <p:cNvSpPr/>
              <p:nvPr/>
            </p:nvSpPr>
            <p:spPr>
              <a:xfrm>
                <a:off x="7554590" y="6108314"/>
                <a:ext cx="333456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z="3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3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90" y="6108314"/>
                <a:ext cx="333456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8159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example: NOT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 smtClean="0">
                  <a:solidFill>
                    <a:sysClr val="windowText" lastClr="0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838201" y="3172687"/>
            <a:ext cx="889312" cy="88931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ysClr val="windowText" lastClr="000000"/>
                </a:solidFill>
              </a:rPr>
              <a:t>+1</a:t>
            </a:r>
            <a:endParaRPr lang="en-US" sz="32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Oval 4"/>
              <p:cNvSpPr/>
              <p:nvPr/>
            </p:nvSpPr>
            <p:spPr>
              <a:xfrm>
                <a:off x="838200" y="4150702"/>
                <a:ext cx="889312" cy="889312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50702"/>
                <a:ext cx="889312" cy="88931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3228422" y="4156530"/>
            <a:ext cx="889312" cy="889312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Straight Arrow Connector 8"/>
          <p:cNvCxnSpPr>
            <a:stCxn id="4" idx="6"/>
            <a:endCxn id="7" idx="2"/>
          </p:cNvCxnSpPr>
          <p:nvPr/>
        </p:nvCxnSpPr>
        <p:spPr>
          <a:xfrm>
            <a:off x="1727512" y="3617343"/>
            <a:ext cx="1500909" cy="98384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>
          <a:xfrm>
            <a:off x="1727512" y="4595358"/>
            <a:ext cx="1500910" cy="582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6"/>
          </p:cNvCxnSpPr>
          <p:nvPr/>
        </p:nvCxnSpPr>
        <p:spPr>
          <a:xfrm>
            <a:off x="4117733" y="4601185"/>
            <a:ext cx="611598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Rectangle 13"/>
              <p:cNvSpPr/>
              <p:nvPr/>
            </p:nvSpPr>
            <p:spPr>
              <a:xfrm>
                <a:off x="4834889" y="4306845"/>
                <a:ext cx="11705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889" y="4306845"/>
                <a:ext cx="117051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6" name="Rectangle 35"/>
              <p:cNvSpPr/>
              <p:nvPr/>
            </p:nvSpPr>
            <p:spPr>
              <a:xfrm>
                <a:off x="2012134" y="3538779"/>
                <a:ext cx="6639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34" y="3538779"/>
                <a:ext cx="66396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7" name="Rectangle 36"/>
              <p:cNvSpPr/>
              <p:nvPr/>
            </p:nvSpPr>
            <p:spPr>
              <a:xfrm>
                <a:off x="1706335" y="4156530"/>
                <a:ext cx="931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−20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335" y="4156530"/>
                <a:ext cx="9316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0" name="Rectangle 39"/>
              <p:cNvSpPr/>
              <p:nvPr/>
            </p:nvSpPr>
            <p:spPr>
              <a:xfrm>
                <a:off x="697599" y="6106730"/>
                <a:ext cx="42378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(10−20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9" y="6106730"/>
                <a:ext cx="423782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mage result for sigmoid functi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2670" y="365125"/>
            <a:ext cx="4595021" cy="305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0139524"/>
                  </p:ext>
                </p:extLst>
              </p:nvPr>
            </p:nvGraphicFramePr>
            <p:xfrm>
              <a:off x="7554591" y="3538779"/>
              <a:ext cx="3173910" cy="1554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92279">
                      <a:extLst>
                        <a:ext uri="{9D8B030D-6E8A-4147-A177-3AD203B41FA5}">
                          <a16:colId xmlns:a16="http://schemas.microsoft.com/office/drawing/2014/main" val="3809806617"/>
                        </a:ext>
                      </a:extLst>
                    </a:gridCol>
                    <a:gridCol w="2181631">
                      <a:extLst>
                        <a:ext uri="{9D8B030D-6E8A-4147-A177-3AD203B41FA5}">
                          <a16:colId xmlns:a16="http://schemas.microsoft.com/office/drawing/2014/main" val="1446372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 b="0" i="0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5202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d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25338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8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(−10)≈0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633365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310139524"/>
                  </p:ext>
                </p:extLst>
              </p:nvPr>
            </p:nvGraphicFramePr>
            <p:xfrm>
              <a:off x="7554591" y="3538779"/>
              <a:ext cx="3173910" cy="15544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9227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809806617"/>
                        </a:ext>
                      </a:extLst>
                    </a:gridCol>
                    <a:gridCol w="2181631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44637231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r="-22024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5531" r="-279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5520242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9"/>
                          <a:stretch>
                            <a:fillRect l="-45531" t="-98837" r="-279" b="-1325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82533845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1</a:t>
                          </a:r>
                          <a:endParaRPr lang="en-US" sz="28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45531" t="-201176" r="-279" b="-3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40633365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Rectangle 41"/>
              <p:cNvSpPr/>
              <p:nvPr/>
            </p:nvSpPr>
            <p:spPr>
              <a:xfrm>
                <a:off x="7554590" y="6108314"/>
                <a:ext cx="320530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NOT</m:t>
                      </m:r>
                      <m:r>
                        <a:rPr lang="en-US" sz="32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590" y="6108314"/>
                <a:ext cx="3205300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52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Putting it together: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XNOR</m:t>
                    </m:r>
                    <m:r>
                      <a:rPr lang="en-US" b="0" i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130" t="-46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/>
          <p:cNvSpPr/>
          <p:nvPr/>
        </p:nvSpPr>
        <p:spPr>
          <a:xfrm>
            <a:off x="455142" y="1690688"/>
            <a:ext cx="649484" cy="6494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+1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Oval 9"/>
              <p:cNvSpPr/>
              <p:nvPr/>
            </p:nvSpPr>
            <p:spPr>
              <a:xfrm>
                <a:off x="455141" y="2404954"/>
                <a:ext cx="649484" cy="64948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41" y="2404954"/>
                <a:ext cx="649484" cy="6494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Oval 10"/>
              <p:cNvSpPr/>
              <p:nvPr/>
            </p:nvSpPr>
            <p:spPr>
              <a:xfrm>
                <a:off x="455141" y="3119219"/>
                <a:ext cx="649484" cy="64948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41" y="3119219"/>
                <a:ext cx="649484" cy="64948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200772" y="2409210"/>
            <a:ext cx="649484" cy="64948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/>
          <p:cNvCxnSpPr>
            <a:stCxn id="9" idx="6"/>
            <a:endCxn id="12" idx="2"/>
          </p:cNvCxnSpPr>
          <p:nvPr/>
        </p:nvCxnSpPr>
        <p:spPr>
          <a:xfrm>
            <a:off x="1104625" y="2015430"/>
            <a:ext cx="1096147" cy="7185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6"/>
            <a:endCxn id="12" idx="2"/>
          </p:cNvCxnSpPr>
          <p:nvPr/>
        </p:nvCxnSpPr>
        <p:spPr>
          <a:xfrm>
            <a:off x="1104625" y="2729696"/>
            <a:ext cx="1096148" cy="42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2" idx="2"/>
          </p:cNvCxnSpPr>
          <p:nvPr/>
        </p:nvCxnSpPr>
        <p:spPr>
          <a:xfrm flipV="1">
            <a:off x="1104625" y="2733952"/>
            <a:ext cx="1096148" cy="710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</p:cNvCxnSpPr>
          <p:nvPr/>
        </p:nvCxnSpPr>
        <p:spPr>
          <a:xfrm>
            <a:off x="2850256" y="2733952"/>
            <a:ext cx="4466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Rectangle 16"/>
              <p:cNvSpPr/>
              <p:nvPr/>
            </p:nvSpPr>
            <p:spPr>
              <a:xfrm>
                <a:off x="3073587" y="2507388"/>
                <a:ext cx="1063804" cy="478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587" y="2507388"/>
                <a:ext cx="1063804" cy="478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Rectangle 5"/>
              <p:cNvSpPr/>
              <p:nvPr/>
            </p:nvSpPr>
            <p:spPr>
              <a:xfrm>
                <a:off x="1312491" y="1958053"/>
                <a:ext cx="861818" cy="4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491" y="1958053"/>
                <a:ext cx="861818" cy="4788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Rectangle 6"/>
              <p:cNvSpPr/>
              <p:nvPr/>
            </p:nvSpPr>
            <p:spPr>
              <a:xfrm>
                <a:off x="1089159" y="2409210"/>
                <a:ext cx="861818" cy="4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59" y="2409210"/>
                <a:ext cx="861818" cy="4788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Rectangle 7"/>
              <p:cNvSpPr/>
              <p:nvPr/>
            </p:nvSpPr>
            <p:spPr>
              <a:xfrm>
                <a:off x="1312914" y="3160389"/>
                <a:ext cx="861818" cy="4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914" y="3160389"/>
                <a:ext cx="861818" cy="4788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8141761" y="1693436"/>
            <a:ext cx="648659" cy="64865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+1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0" name="Oval 19"/>
              <p:cNvSpPr/>
              <p:nvPr/>
            </p:nvSpPr>
            <p:spPr>
              <a:xfrm>
                <a:off x="8141760" y="2406794"/>
                <a:ext cx="648659" cy="648659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760" y="2406794"/>
                <a:ext cx="648659" cy="648659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" name="Oval 20"/>
              <p:cNvSpPr/>
              <p:nvPr/>
            </p:nvSpPr>
            <p:spPr>
              <a:xfrm>
                <a:off x="8141760" y="3120152"/>
                <a:ext cx="648659" cy="648659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Oval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760" y="3120152"/>
                <a:ext cx="648659" cy="648659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9885173" y="2411045"/>
            <a:ext cx="648659" cy="648659"/>
          </a:xfrm>
          <a:prstGeom prst="ellips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23" name="Straight Arrow Connector 22"/>
          <p:cNvCxnSpPr>
            <a:stCxn id="19" idx="6"/>
            <a:endCxn id="22" idx="2"/>
          </p:cNvCxnSpPr>
          <p:nvPr/>
        </p:nvCxnSpPr>
        <p:spPr>
          <a:xfrm>
            <a:off x="8790419" y="2017765"/>
            <a:ext cx="1094754" cy="7176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6"/>
            <a:endCxn id="22" idx="2"/>
          </p:cNvCxnSpPr>
          <p:nvPr/>
        </p:nvCxnSpPr>
        <p:spPr>
          <a:xfrm>
            <a:off x="8790419" y="2731124"/>
            <a:ext cx="1094755" cy="425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6"/>
            <a:endCxn id="22" idx="2"/>
          </p:cNvCxnSpPr>
          <p:nvPr/>
        </p:nvCxnSpPr>
        <p:spPr>
          <a:xfrm flipV="1">
            <a:off x="8790419" y="2735374"/>
            <a:ext cx="1094755" cy="7091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6"/>
          </p:cNvCxnSpPr>
          <p:nvPr/>
        </p:nvCxnSpPr>
        <p:spPr>
          <a:xfrm>
            <a:off x="10533832" y="2735374"/>
            <a:ext cx="44609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7" name="Rectangle 26"/>
              <p:cNvSpPr/>
              <p:nvPr/>
            </p:nvSpPr>
            <p:spPr>
              <a:xfrm>
                <a:off x="10937276" y="2510058"/>
                <a:ext cx="853953" cy="38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276" y="2510058"/>
                <a:ext cx="853953" cy="384409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8" name="Rectangle 27"/>
              <p:cNvSpPr/>
              <p:nvPr/>
            </p:nvSpPr>
            <p:spPr>
              <a:xfrm>
                <a:off x="8998021" y="1960461"/>
                <a:ext cx="691811" cy="38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021" y="1960461"/>
                <a:ext cx="691811" cy="3844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9" name="Rectangle 28"/>
              <p:cNvSpPr/>
              <p:nvPr/>
            </p:nvSpPr>
            <p:spPr>
              <a:xfrm>
                <a:off x="8774973" y="2411046"/>
                <a:ext cx="691811" cy="38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973" y="2411046"/>
                <a:ext cx="691811" cy="38440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" name="Rectangle 29"/>
              <p:cNvSpPr/>
              <p:nvPr/>
            </p:nvSpPr>
            <p:spPr>
              <a:xfrm>
                <a:off x="8998444" y="3161270"/>
                <a:ext cx="691811" cy="3844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44" y="3161270"/>
                <a:ext cx="691811" cy="3844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/>
          <p:cNvGrpSpPr/>
          <p:nvPr/>
        </p:nvGrpSpPr>
        <p:grpSpPr>
          <a:xfrm>
            <a:off x="4216356" y="1690688"/>
            <a:ext cx="3650537" cy="2078015"/>
            <a:chOff x="4216356" y="1690688"/>
            <a:chExt cx="3650537" cy="2078015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1" name="Rectangle 40"/>
                <p:cNvSpPr/>
                <p:nvPr/>
              </p:nvSpPr>
              <p:spPr>
                <a:xfrm>
                  <a:off x="6978060" y="2494201"/>
                  <a:ext cx="88883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060" y="2494201"/>
                  <a:ext cx="888833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4" name="Group 103"/>
            <p:cNvGrpSpPr/>
            <p:nvPr/>
          </p:nvGrpSpPr>
          <p:grpSpPr>
            <a:xfrm>
              <a:off x="4216356" y="1690688"/>
              <a:ext cx="2841778" cy="2078015"/>
              <a:chOff x="4216356" y="1690688"/>
              <a:chExt cx="2841778" cy="2078015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4216357" y="1690688"/>
                <a:ext cx="649484" cy="64948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ysClr val="windowText" lastClr="000000"/>
                    </a:solidFill>
                  </a:rPr>
                  <a:t>+1</a:t>
                </a:r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34" name="Oval 33"/>
                  <p:cNvSpPr/>
                  <p:nvPr/>
                </p:nvSpPr>
                <p:spPr>
                  <a:xfrm>
                    <a:off x="4216356" y="2404954"/>
                    <a:ext cx="649484" cy="649484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Oval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6356" y="2404954"/>
                    <a:ext cx="649484" cy="649484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35" name="Oval 34"/>
                  <p:cNvSpPr/>
                  <p:nvPr/>
                </p:nvSpPr>
                <p:spPr>
                  <a:xfrm>
                    <a:off x="4216356" y="3119219"/>
                    <a:ext cx="649484" cy="649484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Oval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6356" y="3119219"/>
                    <a:ext cx="649484" cy="649484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/>
              <p:cNvSpPr/>
              <p:nvPr/>
            </p:nvSpPr>
            <p:spPr>
              <a:xfrm>
                <a:off x="5961987" y="2409210"/>
                <a:ext cx="649484" cy="649484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7" name="Straight Arrow Connector 36"/>
              <p:cNvCxnSpPr>
                <a:stCxn id="33" idx="6"/>
                <a:endCxn id="36" idx="2"/>
              </p:cNvCxnSpPr>
              <p:nvPr/>
            </p:nvCxnSpPr>
            <p:spPr>
              <a:xfrm>
                <a:off x="4865840" y="2015430"/>
                <a:ext cx="1096147" cy="71852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4" idx="6"/>
                <a:endCxn id="36" idx="2"/>
              </p:cNvCxnSpPr>
              <p:nvPr/>
            </p:nvCxnSpPr>
            <p:spPr>
              <a:xfrm>
                <a:off x="4865840" y="2729696"/>
                <a:ext cx="1096147" cy="4256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5" idx="6"/>
                <a:endCxn id="36" idx="2"/>
              </p:cNvCxnSpPr>
              <p:nvPr/>
            </p:nvCxnSpPr>
            <p:spPr>
              <a:xfrm flipV="1">
                <a:off x="4865840" y="2733952"/>
                <a:ext cx="1096147" cy="710009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36" idx="6"/>
              </p:cNvCxnSpPr>
              <p:nvPr/>
            </p:nvCxnSpPr>
            <p:spPr>
              <a:xfrm>
                <a:off x="6611471" y="2733952"/>
                <a:ext cx="44666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5073706" y="1958053"/>
                    <a:ext cx="527709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3706" y="1958053"/>
                    <a:ext cx="527709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4850374" y="2409210"/>
                    <a:ext cx="61266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0374" y="2409210"/>
                    <a:ext cx="612668" cy="4001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44" name="Rectangle 43"/>
                  <p:cNvSpPr/>
                  <p:nvPr/>
                </p:nvSpPr>
                <p:spPr>
                  <a:xfrm>
                    <a:off x="5074129" y="3160389"/>
                    <a:ext cx="612668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44" name="Rectangle 4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74129" y="3160389"/>
                    <a:ext cx="612668" cy="40011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6" name="Rectangle 45"/>
              <p:cNvSpPr/>
              <p:nvPr/>
            </p:nvSpPr>
            <p:spPr>
              <a:xfrm>
                <a:off x="946771" y="3833484"/>
                <a:ext cx="15932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71" y="3833484"/>
                <a:ext cx="1593257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7" name="Rectangle 46"/>
              <p:cNvSpPr/>
              <p:nvPr/>
            </p:nvSpPr>
            <p:spPr>
              <a:xfrm>
                <a:off x="3793406" y="3833484"/>
                <a:ext cx="3629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NOT</m:t>
                      </m:r>
                      <m:r>
                        <a:rPr lang="en-US" sz="2400" b="0" i="0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NOT</m:t>
                          </m:r>
                          <m:r>
                            <a:rPr lang="en-US" sz="24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406" y="3833484"/>
                <a:ext cx="3629070" cy="461665"/>
              </a:xfrm>
              <a:prstGeom prst="rect">
                <a:avLst/>
              </a:prstGeom>
              <a:blipFill>
                <a:blip r:embed="rId22"/>
                <a:stretch>
                  <a:fillRect r="-16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8" name="Rectangle 47"/>
              <p:cNvSpPr/>
              <p:nvPr/>
            </p:nvSpPr>
            <p:spPr>
              <a:xfrm>
                <a:off x="9026112" y="3807978"/>
                <a:ext cx="15077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112" y="3807978"/>
                <a:ext cx="1507720" cy="461665"/>
              </a:xfrm>
              <a:prstGeom prst="rect">
                <a:avLst/>
              </a:prstGeom>
              <a:blipFill>
                <a:blip r:embed="rId2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764418" y="4665146"/>
            <a:ext cx="649484" cy="6494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+1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0" name="Oval 49"/>
              <p:cNvSpPr/>
              <p:nvPr/>
            </p:nvSpPr>
            <p:spPr>
              <a:xfrm>
                <a:off x="764417" y="5379412"/>
                <a:ext cx="649484" cy="64948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7" y="5379412"/>
                <a:ext cx="649484" cy="649484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1" name="Oval 50"/>
              <p:cNvSpPr/>
              <p:nvPr/>
            </p:nvSpPr>
            <p:spPr>
              <a:xfrm>
                <a:off x="764417" y="6093677"/>
                <a:ext cx="649484" cy="649484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17" y="6093677"/>
                <a:ext cx="649484" cy="649484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2" name="Oval 51"/>
              <p:cNvSpPr/>
              <p:nvPr/>
            </p:nvSpPr>
            <p:spPr>
              <a:xfrm>
                <a:off x="2712405" y="4685767"/>
                <a:ext cx="649484" cy="649484"/>
              </a:xfrm>
              <a:prstGeom prst="ellips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52" name="Oval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05" y="4685767"/>
                <a:ext cx="649484" cy="649484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49" idx="6"/>
            <a:endCxn id="52" idx="2"/>
          </p:cNvCxnSpPr>
          <p:nvPr/>
        </p:nvCxnSpPr>
        <p:spPr>
          <a:xfrm>
            <a:off x="1413902" y="4989888"/>
            <a:ext cx="1298503" cy="206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6"/>
            <a:endCxn id="52" idx="2"/>
          </p:cNvCxnSpPr>
          <p:nvPr/>
        </p:nvCxnSpPr>
        <p:spPr>
          <a:xfrm flipV="1">
            <a:off x="1413901" y="5010509"/>
            <a:ext cx="1298504" cy="693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1" idx="6"/>
            <a:endCxn id="52" idx="2"/>
          </p:cNvCxnSpPr>
          <p:nvPr/>
        </p:nvCxnSpPr>
        <p:spPr>
          <a:xfrm flipV="1">
            <a:off x="1413901" y="5010509"/>
            <a:ext cx="1298504" cy="140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7" name="Rectangle 56"/>
              <p:cNvSpPr/>
              <p:nvPr/>
            </p:nvSpPr>
            <p:spPr>
              <a:xfrm>
                <a:off x="1857068" y="4572466"/>
                <a:ext cx="8618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68" y="4572466"/>
                <a:ext cx="861818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8" name="Rectangle 57"/>
              <p:cNvSpPr/>
              <p:nvPr/>
            </p:nvSpPr>
            <p:spPr>
              <a:xfrm>
                <a:off x="1721554" y="4965956"/>
                <a:ext cx="861818" cy="478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54" y="4965956"/>
                <a:ext cx="861818" cy="47887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9" name="Rectangle 58"/>
              <p:cNvSpPr/>
              <p:nvPr/>
            </p:nvSpPr>
            <p:spPr>
              <a:xfrm>
                <a:off x="2109119" y="5122500"/>
                <a:ext cx="86181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119" y="5122500"/>
                <a:ext cx="861818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6" name="Oval 65"/>
              <p:cNvSpPr/>
              <p:nvPr/>
            </p:nvSpPr>
            <p:spPr>
              <a:xfrm>
                <a:off x="2712405" y="5904824"/>
                <a:ext cx="649484" cy="649484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66" name="Oval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405" y="5904824"/>
                <a:ext cx="649484" cy="649484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>
            <a:stCxn id="49" idx="6"/>
            <a:endCxn id="66" idx="2"/>
          </p:cNvCxnSpPr>
          <p:nvPr/>
        </p:nvCxnSpPr>
        <p:spPr>
          <a:xfrm>
            <a:off x="1413902" y="4989888"/>
            <a:ext cx="1298503" cy="12396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0" idx="6"/>
            <a:endCxn id="66" idx="2"/>
          </p:cNvCxnSpPr>
          <p:nvPr/>
        </p:nvCxnSpPr>
        <p:spPr>
          <a:xfrm>
            <a:off x="1413901" y="5704154"/>
            <a:ext cx="1298504" cy="52541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1" idx="6"/>
            <a:endCxn id="66" idx="2"/>
          </p:cNvCxnSpPr>
          <p:nvPr/>
        </p:nvCxnSpPr>
        <p:spPr>
          <a:xfrm flipV="1">
            <a:off x="1413901" y="6229566"/>
            <a:ext cx="1298504" cy="1888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1" name="Rectangle 70"/>
              <p:cNvSpPr/>
              <p:nvPr/>
            </p:nvSpPr>
            <p:spPr>
              <a:xfrm>
                <a:off x="2294205" y="5657616"/>
                <a:ext cx="5277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205" y="5657616"/>
                <a:ext cx="527709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2" name="Rectangle 71"/>
              <p:cNvSpPr/>
              <p:nvPr/>
            </p:nvSpPr>
            <p:spPr>
              <a:xfrm>
                <a:off x="1857068" y="5829456"/>
                <a:ext cx="6126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068" y="5829456"/>
                <a:ext cx="612668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3" name="Rectangle 72"/>
              <p:cNvSpPr/>
              <p:nvPr/>
            </p:nvSpPr>
            <p:spPr>
              <a:xfrm>
                <a:off x="2008271" y="6159096"/>
                <a:ext cx="6126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71" y="6159096"/>
                <a:ext cx="612668" cy="4001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val 80"/>
          <p:cNvSpPr/>
          <p:nvPr/>
        </p:nvSpPr>
        <p:spPr>
          <a:xfrm>
            <a:off x="2739253" y="3922982"/>
            <a:ext cx="649484" cy="64948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ysClr val="windowText" lastClr="000000"/>
                </a:solidFill>
              </a:rPr>
              <a:t>+1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4952756" y="5304408"/>
            <a:ext cx="648659" cy="648659"/>
          </a:xfrm>
          <a:prstGeom prst="ellips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92" name="Straight Arrow Connector 91"/>
          <p:cNvCxnSpPr>
            <a:stCxn id="81" idx="6"/>
            <a:endCxn id="91" idx="2"/>
          </p:cNvCxnSpPr>
          <p:nvPr/>
        </p:nvCxnSpPr>
        <p:spPr>
          <a:xfrm>
            <a:off x="3388737" y="4247724"/>
            <a:ext cx="1564019" cy="138101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2" idx="6"/>
            <a:endCxn id="91" idx="2"/>
          </p:cNvCxnSpPr>
          <p:nvPr/>
        </p:nvCxnSpPr>
        <p:spPr>
          <a:xfrm>
            <a:off x="3361889" y="5010509"/>
            <a:ext cx="1590867" cy="61822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6" idx="6"/>
            <a:endCxn id="91" idx="2"/>
          </p:cNvCxnSpPr>
          <p:nvPr/>
        </p:nvCxnSpPr>
        <p:spPr>
          <a:xfrm flipV="1">
            <a:off x="3361889" y="5628738"/>
            <a:ext cx="1590867" cy="6008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91" idx="6"/>
          </p:cNvCxnSpPr>
          <p:nvPr/>
        </p:nvCxnSpPr>
        <p:spPr>
          <a:xfrm flipV="1">
            <a:off x="5601415" y="5628737"/>
            <a:ext cx="446096" cy="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6" name="Rectangle 95"/>
              <p:cNvSpPr/>
              <p:nvPr/>
            </p:nvSpPr>
            <p:spPr>
              <a:xfrm>
                <a:off x="4081050" y="4822891"/>
                <a:ext cx="6918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050" y="4822891"/>
                <a:ext cx="691811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7" name="Rectangle 96"/>
              <p:cNvSpPr/>
              <p:nvPr/>
            </p:nvSpPr>
            <p:spPr>
              <a:xfrm>
                <a:off x="3709176" y="5297236"/>
                <a:ext cx="6918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76" y="5297236"/>
                <a:ext cx="691811" cy="40011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8" name="Rectangle 97"/>
              <p:cNvSpPr/>
              <p:nvPr/>
            </p:nvSpPr>
            <p:spPr>
              <a:xfrm>
                <a:off x="4033106" y="5914880"/>
                <a:ext cx="6918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106" y="5914880"/>
                <a:ext cx="691811" cy="400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103" name="Table 10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276129"/>
                  </p:ext>
                </p:extLst>
              </p:nvPr>
            </p:nvGraphicFramePr>
            <p:xfrm>
              <a:off x="6164990" y="4320810"/>
              <a:ext cx="4602198" cy="25371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3013">
                      <a:extLst>
                        <a:ext uri="{9D8B030D-6E8A-4147-A177-3AD203B41FA5}">
                          <a16:colId xmlns:a16="http://schemas.microsoft.com/office/drawing/2014/main" val="264518101"/>
                        </a:ext>
                      </a:extLst>
                    </a:gridCol>
                    <a:gridCol w="801981">
                      <a:extLst>
                        <a:ext uri="{9D8B030D-6E8A-4147-A177-3AD203B41FA5}">
                          <a16:colId xmlns:a16="http://schemas.microsoft.com/office/drawing/2014/main" val="3809806617"/>
                        </a:ext>
                      </a:extLst>
                    </a:gridCol>
                    <a:gridCol w="801981">
                      <a:extLst>
                        <a:ext uri="{9D8B030D-6E8A-4147-A177-3AD203B41FA5}">
                          <a16:colId xmlns:a16="http://schemas.microsoft.com/office/drawing/2014/main" val="1949430977"/>
                        </a:ext>
                      </a:extLst>
                    </a:gridCol>
                    <a:gridCol w="801981">
                      <a:extLst>
                        <a:ext uri="{9D8B030D-6E8A-4147-A177-3AD203B41FA5}">
                          <a16:colId xmlns:a16="http://schemas.microsoft.com/office/drawing/2014/main" val="3534967521"/>
                        </a:ext>
                      </a:extLst>
                    </a:gridCol>
                    <a:gridCol w="1763242">
                      <a:extLst>
                        <a:ext uri="{9D8B030D-6E8A-4147-A177-3AD203B41FA5}">
                          <a16:colId xmlns:a16="http://schemas.microsoft.com/office/drawing/2014/main" val="14463723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 b="0" i="0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55202420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825338455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063336534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6273434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7625621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3" name="Table 10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val="380276129"/>
                  </p:ext>
                </p:extLst>
              </p:nvPr>
            </p:nvGraphicFramePr>
            <p:xfrm>
              <a:off x="6164990" y="4320810"/>
              <a:ext cx="4602198" cy="25371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33013">
                      <a:extLst>
                        <a:ext uri="{9D8B030D-6E8A-4147-A177-3AD203B41FA5}">
                          <a16:colId xmlns:a16="http://schemas.microsoft.com/office/drawing/2014/main" xmlns="" val="264518101"/>
                        </a:ext>
                      </a:extLst>
                    </a:gridCol>
                    <a:gridCol w="801981">
                      <a:extLst>
                        <a:ext uri="{9D8B030D-6E8A-4147-A177-3AD203B41FA5}">
                          <a16:colId xmlns:a16="http://schemas.microsoft.com/office/drawing/2014/main" xmlns="" val="3809806617"/>
                        </a:ext>
                      </a:extLst>
                    </a:gridCol>
                    <a:gridCol w="801981">
                      <a:extLst>
                        <a:ext uri="{9D8B030D-6E8A-4147-A177-3AD203B41FA5}">
                          <a16:colId xmlns:a16="http://schemas.microsoft.com/office/drawing/2014/main" xmlns="" val="1949430977"/>
                        </a:ext>
                      </a:extLst>
                    </a:gridCol>
                    <a:gridCol w="801981">
                      <a:extLst>
                        <a:ext uri="{9D8B030D-6E8A-4147-A177-3AD203B41FA5}">
                          <a16:colId xmlns:a16="http://schemas.microsoft.com/office/drawing/2014/main" xmlns="" val="3534967521"/>
                        </a:ext>
                      </a:extLst>
                    </a:gridCol>
                    <a:gridCol w="1763242">
                      <a:extLst>
                        <a:ext uri="{9D8B030D-6E8A-4147-A177-3AD203B41FA5}">
                          <a16:colId xmlns:a16="http://schemas.microsoft.com/office/drawing/2014/main" xmlns="" val="1446372315"/>
                        </a:ext>
                      </a:extLst>
                    </a:gridCol>
                  </a:tblGrid>
                  <a:tr h="5342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7"/>
                          <a:stretch>
                            <a:fillRect r="-966197" b="-3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7"/>
                          <a:stretch>
                            <a:fillRect l="-53788" r="-419697" b="-3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7"/>
                          <a:stretch>
                            <a:fillRect l="-153788" r="-319697" b="-3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7"/>
                          <a:stretch>
                            <a:fillRect l="-255725" r="-222137" b="-3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7"/>
                          <a:stretch>
                            <a:fillRect l="-160690" r="-345" b="-3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55202420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7"/>
                          <a:stretch>
                            <a:fillRect l="-160690" t="-107317" r="-345" b="-3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25338455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7"/>
                          <a:stretch>
                            <a:fillRect l="-160690" t="-207317" r="-345" b="-2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063336534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7"/>
                          <a:stretch>
                            <a:fillRect l="-160690" t="-303614" r="-345" b="-1168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66273434"/>
                      </a:ext>
                    </a:extLst>
                  </a:tr>
                  <a:tr h="5007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7059" marR="77059" marT="38529" marB="38529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7"/>
                          <a:stretch>
                            <a:fillRect l="-160690" t="-408537" r="-345" b="-182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762562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6410" y="6492875"/>
            <a:ext cx="2235590" cy="365125"/>
          </a:xfrm>
        </p:spPr>
        <p:txBody>
          <a:bodyPr/>
          <a:lstStyle/>
          <a:p>
            <a:pPr>
              <a:defRPr/>
            </a:pPr>
            <a:r>
              <a:rPr lang="en-US" sz="1400" dirty="0" smtClean="0">
                <a:solidFill>
                  <a:schemeClr val="tx1"/>
                </a:solidFill>
              </a:rPr>
              <a:t>Slide credit: Andrew Ng 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263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7" grpId="0" animBg="1"/>
      <p:bldP spid="58" grpId="0" animBg="1"/>
      <p:bldP spid="59" grpId="0" animBg="1"/>
      <p:bldP spid="66" grpId="0" animBg="1"/>
      <p:bldP spid="71" grpId="0" animBg="1"/>
      <p:bldP spid="72" grpId="0" animBg="1"/>
      <p:bldP spid="73" grpId="0" animBg="1"/>
      <p:bldP spid="81" grpId="0" animBg="1"/>
      <p:bldP spid="91" grpId="0" animBg="1"/>
      <p:bldP spid="96" grpId="0" animBg="1"/>
      <p:bldP spid="97" grpId="0" animBg="1"/>
      <p:bldP spid="9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5300" y="1447801"/>
            <a:ext cx="3581400" cy="489788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00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xmlns="" val="110198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45356" y="941173"/>
            <a:ext cx="8901289" cy="4343400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00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xmlns="" val="316055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4043" y="990601"/>
            <a:ext cx="8863914" cy="33143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00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xmlns="" val="36509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classification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                                            Predict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if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/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/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+⋯)≥0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size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dirty="0" smtClean="0"/>
                  <a:t>#bedrooms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dirty="0" smtClean="0"/>
                  <a:t>#floors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:r>
                  <a:rPr lang="en-US" dirty="0" smtClean="0"/>
                  <a:t>age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>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i="1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38200" y="1823571"/>
            <a:ext cx="3289300" cy="1872129"/>
            <a:chOff x="838200" y="1823571"/>
            <a:chExt cx="3289300" cy="243391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2637" y="1823571"/>
              <a:ext cx="0" cy="243391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838200" y="3931641"/>
              <a:ext cx="328930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Rectangle 7"/>
              <p:cNvSpPr/>
              <p:nvPr/>
            </p:nvSpPr>
            <p:spPr>
              <a:xfrm>
                <a:off x="4127500" y="3172480"/>
                <a:ext cx="612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0" y="3172480"/>
                <a:ext cx="61254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Rectangle 8"/>
              <p:cNvSpPr/>
              <p:nvPr/>
            </p:nvSpPr>
            <p:spPr>
              <a:xfrm>
                <a:off x="838200" y="1325751"/>
                <a:ext cx="620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5751"/>
                <a:ext cx="62081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ultiply 9"/>
          <p:cNvSpPr/>
          <p:nvPr/>
        </p:nvSpPr>
        <p:spPr>
          <a:xfrm>
            <a:off x="1912706" y="2305996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Multiply 10"/>
          <p:cNvSpPr/>
          <p:nvPr/>
        </p:nvSpPr>
        <p:spPr>
          <a:xfrm>
            <a:off x="2098984" y="1849805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Multiply 11"/>
          <p:cNvSpPr/>
          <p:nvPr/>
        </p:nvSpPr>
        <p:spPr>
          <a:xfrm>
            <a:off x="2579968" y="2216518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Multiply 12"/>
          <p:cNvSpPr/>
          <p:nvPr/>
        </p:nvSpPr>
        <p:spPr>
          <a:xfrm>
            <a:off x="2237062" y="2396152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Multiply 13"/>
          <p:cNvSpPr/>
          <p:nvPr/>
        </p:nvSpPr>
        <p:spPr>
          <a:xfrm>
            <a:off x="2940049" y="2272899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Multiply 14"/>
          <p:cNvSpPr/>
          <p:nvPr/>
        </p:nvSpPr>
        <p:spPr>
          <a:xfrm>
            <a:off x="2709081" y="2752124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Multiply 15"/>
          <p:cNvSpPr/>
          <p:nvPr/>
        </p:nvSpPr>
        <p:spPr>
          <a:xfrm>
            <a:off x="3301486" y="2843829"/>
            <a:ext cx="491575" cy="45363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04836" y="1698964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05690" y="1470561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804861" y="1698964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3181071" y="1595762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790717" y="2470018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977493" y="3023839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855683" y="2973690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423045" y="2552044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677717" y="2182810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309004" y="2132380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2504847" y="1432268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281617" y="2051094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2208645" y="3066653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663452" y="3147461"/>
            <a:ext cx="300014" cy="300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1022" y="4341811"/>
            <a:ext cx="45153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# Quadratic features? </a:t>
            </a:r>
          </a:p>
          <a:p>
            <a:endParaRPr lang="en-US" sz="3600" dirty="0"/>
          </a:p>
          <a:p>
            <a:r>
              <a:rPr lang="en-US" sz="3600" dirty="0"/>
              <a:t># </a:t>
            </a:r>
            <a:r>
              <a:rPr lang="en-US" sz="3600" dirty="0" smtClean="0"/>
              <a:t>Cubic features?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33215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4 and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00200" y="914400"/>
            <a:ext cx="9015249" cy="55626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00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xmlns="" val="154838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neural networks?</a:t>
            </a:r>
          </a:p>
          <a:p>
            <a:endParaRPr lang="en-US" sz="3600" dirty="0" smtClean="0"/>
          </a:p>
          <a:p>
            <a:r>
              <a:rPr lang="en-US" sz="3600" dirty="0" smtClean="0"/>
              <a:t>Model representation</a:t>
            </a:r>
          </a:p>
          <a:p>
            <a:endParaRPr lang="en-US" sz="3600" dirty="0"/>
          </a:p>
          <a:p>
            <a:r>
              <a:rPr lang="en-US" sz="3600" dirty="0" smtClean="0"/>
              <a:t>Examples and intuitions</a:t>
            </a:r>
          </a:p>
          <a:p>
            <a:endParaRPr lang="en-US" sz="3600" dirty="0"/>
          </a:p>
          <a:p>
            <a:r>
              <a:rPr lang="en-US" sz="3600" b="1" dirty="0" smtClean="0">
                <a:solidFill>
                  <a:srgbClr val="FF0000"/>
                </a:solidFill>
              </a:rPr>
              <a:t>Multi-class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63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output units: One-vs-all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937" y="1762919"/>
            <a:ext cx="9382125" cy="184785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38200" y="3995872"/>
            <a:ext cx="4791075" cy="2500178"/>
            <a:chOff x="838200" y="4119697"/>
            <a:chExt cx="5808565" cy="3409260"/>
          </a:xfrm>
        </p:grpSpPr>
        <p:grpSp>
          <p:nvGrpSpPr>
            <p:cNvPr id="33" name="Group 32"/>
            <p:cNvGrpSpPr/>
            <p:nvPr/>
          </p:nvGrpSpPr>
          <p:grpSpPr>
            <a:xfrm>
              <a:off x="838200" y="4119697"/>
              <a:ext cx="5808565" cy="3409260"/>
              <a:chOff x="838200" y="2924027"/>
              <a:chExt cx="8172647" cy="4796828"/>
            </a:xfrm>
          </p:grpSpPr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6" name="Oval 5"/>
                  <p:cNvSpPr/>
                  <p:nvPr/>
                </p:nvSpPr>
                <p:spPr>
                  <a:xfrm>
                    <a:off x="3048997" y="3006347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" name="Oval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997" y="3006347"/>
                    <a:ext cx="1004653" cy="1056687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7" name="Oval 6"/>
                  <p:cNvSpPr/>
                  <p:nvPr/>
                </p:nvSpPr>
                <p:spPr>
                  <a:xfrm>
                    <a:off x="3048996" y="4168432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Oval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996" y="4168432"/>
                    <a:ext cx="1004653" cy="105668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8" name="Oval 7"/>
                  <p:cNvSpPr/>
                  <p:nvPr/>
                </p:nvSpPr>
                <p:spPr>
                  <a:xfrm>
                    <a:off x="3048996" y="5330517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Oval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996" y="5330517"/>
                    <a:ext cx="1004653" cy="105668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Oval 8"/>
              <p:cNvSpPr/>
              <p:nvPr/>
            </p:nvSpPr>
            <p:spPr>
              <a:xfrm>
                <a:off x="8006194" y="4175356"/>
                <a:ext cx="1004653" cy="1056687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0" name="Straight Arrow Connector 9"/>
              <p:cNvCxnSpPr>
                <a:endCxn id="9" idx="2"/>
              </p:cNvCxnSpPr>
              <p:nvPr/>
            </p:nvCxnSpPr>
            <p:spPr>
              <a:xfrm>
                <a:off x="6310620" y="4696776"/>
                <a:ext cx="1695574" cy="6925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3" name="Oval 12"/>
                  <p:cNvSpPr/>
                  <p:nvPr/>
                </p:nvSpPr>
                <p:spPr>
                  <a:xfrm>
                    <a:off x="838201" y="2993251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Oval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1" y="2993251"/>
                    <a:ext cx="1004653" cy="105668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838200" y="4155336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" y="4155336"/>
                    <a:ext cx="1004653" cy="105668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>
                <a:stCxn id="13" idx="6"/>
                <a:endCxn id="6" idx="2"/>
              </p:cNvCxnSpPr>
              <p:nvPr/>
            </p:nvCxnSpPr>
            <p:spPr>
              <a:xfrm>
                <a:off x="1842854" y="3521595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4" idx="6"/>
                <a:endCxn id="7" idx="2"/>
              </p:cNvCxnSpPr>
              <p:nvPr/>
            </p:nvCxnSpPr>
            <p:spPr>
              <a:xfrm>
                <a:off x="1842853" y="4683680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3" idx="6"/>
                <a:endCxn id="7" idx="2"/>
              </p:cNvCxnSpPr>
              <p:nvPr/>
            </p:nvCxnSpPr>
            <p:spPr>
              <a:xfrm>
                <a:off x="1842854" y="3521595"/>
                <a:ext cx="1206143" cy="11751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3" idx="6"/>
                <a:endCxn id="8" idx="2"/>
              </p:cNvCxnSpPr>
              <p:nvPr/>
            </p:nvCxnSpPr>
            <p:spPr>
              <a:xfrm>
                <a:off x="1842854" y="3521595"/>
                <a:ext cx="1206143" cy="2337265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4" idx="6"/>
                <a:endCxn id="6" idx="2"/>
              </p:cNvCxnSpPr>
              <p:nvPr/>
            </p:nvCxnSpPr>
            <p:spPr>
              <a:xfrm flipV="1">
                <a:off x="1842853" y="3534690"/>
                <a:ext cx="1206144" cy="1148989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14" idx="6"/>
                <a:endCxn id="8" idx="2"/>
              </p:cNvCxnSpPr>
              <p:nvPr/>
            </p:nvCxnSpPr>
            <p:spPr>
              <a:xfrm>
                <a:off x="1842853" y="4683680"/>
                <a:ext cx="1206144" cy="11751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25" name="Oval 24"/>
                  <p:cNvSpPr/>
                  <p:nvPr/>
                </p:nvSpPr>
                <p:spPr>
                  <a:xfrm>
                    <a:off x="5305968" y="2993250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Oval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5968" y="2993250"/>
                    <a:ext cx="1004653" cy="1056687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26" name="Oval 25"/>
                  <p:cNvSpPr/>
                  <p:nvPr/>
                </p:nvSpPr>
                <p:spPr>
                  <a:xfrm>
                    <a:off x="5305967" y="4155335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Oval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5967" y="4155335"/>
                    <a:ext cx="1004653" cy="105668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>
                <a:off x="4076736" y="3534691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076735" y="4696776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4076735" y="4709871"/>
                <a:ext cx="1206144" cy="1148989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4076735" y="3547786"/>
                <a:ext cx="1206144" cy="2311074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076736" y="3534691"/>
                <a:ext cx="1206143" cy="11751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4076735" y="3547786"/>
                <a:ext cx="1206144" cy="1148989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8006192" y="2924027"/>
                <a:ext cx="1004652" cy="1056687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8006193" y="5383529"/>
                <a:ext cx="1004652" cy="1056687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8006192" y="6664167"/>
                <a:ext cx="1004652" cy="1056688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7" name="Straight Arrow Connector 36"/>
              <p:cNvCxnSpPr>
                <a:stCxn id="25" idx="6"/>
                <a:endCxn id="34" idx="2"/>
              </p:cNvCxnSpPr>
              <p:nvPr/>
            </p:nvCxnSpPr>
            <p:spPr>
              <a:xfrm flipV="1">
                <a:off x="6310620" y="3452371"/>
                <a:ext cx="1695572" cy="69223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25" idx="6"/>
                <a:endCxn id="9" idx="2"/>
              </p:cNvCxnSpPr>
              <p:nvPr/>
            </p:nvCxnSpPr>
            <p:spPr>
              <a:xfrm>
                <a:off x="6310620" y="3521594"/>
                <a:ext cx="1695575" cy="118210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26" idx="6"/>
                <a:endCxn id="34" idx="2"/>
              </p:cNvCxnSpPr>
              <p:nvPr/>
            </p:nvCxnSpPr>
            <p:spPr>
              <a:xfrm flipV="1">
                <a:off x="6310620" y="3452371"/>
                <a:ext cx="1695572" cy="1231308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26" idx="6"/>
                <a:endCxn id="35" idx="2"/>
              </p:cNvCxnSpPr>
              <p:nvPr/>
            </p:nvCxnSpPr>
            <p:spPr>
              <a:xfrm>
                <a:off x="6310620" y="4683679"/>
                <a:ext cx="1695573" cy="1228194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>
              <a:stCxn id="25" idx="6"/>
              <a:endCxn id="35" idx="2"/>
            </p:cNvCxnSpPr>
            <p:nvPr/>
          </p:nvCxnSpPr>
          <p:spPr>
            <a:xfrm>
              <a:off x="4727626" y="4544407"/>
              <a:ext cx="1205099" cy="169884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5" idx="6"/>
              <a:endCxn id="36" idx="2"/>
            </p:cNvCxnSpPr>
            <p:nvPr/>
          </p:nvCxnSpPr>
          <p:spPr>
            <a:xfrm>
              <a:off x="4727626" y="4544407"/>
              <a:ext cx="1205098" cy="260903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6" idx="6"/>
              <a:endCxn id="36" idx="2"/>
            </p:cNvCxnSpPr>
            <p:nvPr/>
          </p:nvCxnSpPr>
          <p:spPr>
            <a:xfrm>
              <a:off x="4727626" y="5370338"/>
              <a:ext cx="1205098" cy="17831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5614121" y="4082698"/>
            <a:ext cx="1414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Pedestrian?</a:t>
            </a:r>
            <a:endParaRPr lang="en-US" sz="2000" dirty="0"/>
          </a:p>
        </p:txBody>
      </p:sp>
      <p:sp>
        <p:nvSpPr>
          <p:cNvPr id="63" name="Rectangle 62"/>
          <p:cNvSpPr/>
          <p:nvPr/>
        </p:nvSpPr>
        <p:spPr>
          <a:xfrm>
            <a:off x="5621377" y="4711908"/>
            <a:ext cx="652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Car?</a:t>
            </a:r>
            <a:endParaRPr lang="en-US" sz="2000" dirty="0"/>
          </a:p>
        </p:txBody>
      </p:sp>
      <p:sp>
        <p:nvSpPr>
          <p:cNvPr id="64" name="Rectangle 63"/>
          <p:cNvSpPr/>
          <p:nvPr/>
        </p:nvSpPr>
        <p:spPr>
          <a:xfrm>
            <a:off x="5629273" y="5372011"/>
            <a:ext cx="1393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Motocycle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5" name="Rectangle 64"/>
          <p:cNvSpPr/>
          <p:nvPr/>
        </p:nvSpPr>
        <p:spPr>
          <a:xfrm>
            <a:off x="5621377" y="6020292"/>
            <a:ext cx="862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Truck?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7594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 units: One-vs-all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838200" y="1825625"/>
            <a:ext cx="4791075" cy="2500178"/>
            <a:chOff x="838200" y="4119697"/>
            <a:chExt cx="5808565" cy="3409260"/>
          </a:xfrm>
        </p:grpSpPr>
        <p:grpSp>
          <p:nvGrpSpPr>
            <p:cNvPr id="5" name="Group 4"/>
            <p:cNvGrpSpPr/>
            <p:nvPr/>
          </p:nvGrpSpPr>
          <p:grpSpPr>
            <a:xfrm>
              <a:off x="838200" y="4119697"/>
              <a:ext cx="5808565" cy="3409260"/>
              <a:chOff x="838200" y="2924027"/>
              <a:chExt cx="8172647" cy="4796828"/>
            </a:xfrm>
          </p:grpSpPr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9" name="Oval 8"/>
                  <p:cNvSpPr/>
                  <p:nvPr/>
                </p:nvSpPr>
                <p:spPr>
                  <a:xfrm>
                    <a:off x="3048997" y="3006347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Oval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997" y="3006347"/>
                    <a:ext cx="1004653" cy="1056687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0" name="Oval 9"/>
                  <p:cNvSpPr/>
                  <p:nvPr/>
                </p:nvSpPr>
                <p:spPr>
                  <a:xfrm>
                    <a:off x="3048996" y="4168432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Oval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996" y="4168432"/>
                    <a:ext cx="1004653" cy="1056687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1" name="Oval 10"/>
                  <p:cNvSpPr/>
                  <p:nvPr/>
                </p:nvSpPr>
                <p:spPr>
                  <a:xfrm>
                    <a:off x="3048996" y="5330517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Oval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8996" y="5330517"/>
                    <a:ext cx="1004653" cy="105668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8006194" y="4175356"/>
                <a:ext cx="1004653" cy="1056687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3" name="Straight Arrow Connector 12"/>
              <p:cNvCxnSpPr>
                <a:endCxn id="12" idx="2"/>
              </p:cNvCxnSpPr>
              <p:nvPr/>
            </p:nvCxnSpPr>
            <p:spPr>
              <a:xfrm>
                <a:off x="6310620" y="4696776"/>
                <a:ext cx="1695574" cy="6925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4" name="Oval 13"/>
                  <p:cNvSpPr/>
                  <p:nvPr/>
                </p:nvSpPr>
                <p:spPr>
                  <a:xfrm>
                    <a:off x="838201" y="2993251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Oval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1" y="2993251"/>
                    <a:ext cx="1004653" cy="105668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15" name="Oval 14"/>
                  <p:cNvSpPr/>
                  <p:nvPr/>
                </p:nvSpPr>
                <p:spPr>
                  <a:xfrm>
                    <a:off x="838200" y="4155336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" name="Oval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00" y="4155336"/>
                    <a:ext cx="1004653" cy="105668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/>
              <p:cNvCxnSpPr>
                <a:stCxn id="14" idx="6"/>
                <a:endCxn id="9" idx="2"/>
              </p:cNvCxnSpPr>
              <p:nvPr/>
            </p:nvCxnSpPr>
            <p:spPr>
              <a:xfrm>
                <a:off x="1842854" y="3521595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stCxn id="15" idx="6"/>
                <a:endCxn id="10" idx="2"/>
              </p:cNvCxnSpPr>
              <p:nvPr/>
            </p:nvCxnSpPr>
            <p:spPr>
              <a:xfrm>
                <a:off x="1842853" y="4683680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4" idx="6"/>
                <a:endCxn id="10" idx="2"/>
              </p:cNvCxnSpPr>
              <p:nvPr/>
            </p:nvCxnSpPr>
            <p:spPr>
              <a:xfrm>
                <a:off x="1842854" y="3521595"/>
                <a:ext cx="1206143" cy="11751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4" idx="6"/>
                <a:endCxn id="11" idx="2"/>
              </p:cNvCxnSpPr>
              <p:nvPr/>
            </p:nvCxnSpPr>
            <p:spPr>
              <a:xfrm>
                <a:off x="1842854" y="3521595"/>
                <a:ext cx="1206143" cy="2337265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5" idx="6"/>
                <a:endCxn id="9" idx="2"/>
              </p:cNvCxnSpPr>
              <p:nvPr/>
            </p:nvCxnSpPr>
            <p:spPr>
              <a:xfrm flipV="1">
                <a:off x="1842853" y="3534690"/>
                <a:ext cx="1206144" cy="1148989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5" idx="6"/>
                <a:endCxn id="11" idx="2"/>
              </p:cNvCxnSpPr>
              <p:nvPr/>
            </p:nvCxnSpPr>
            <p:spPr>
              <a:xfrm>
                <a:off x="1842853" y="4683680"/>
                <a:ext cx="1206144" cy="11751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22" name="Oval 21"/>
                  <p:cNvSpPr/>
                  <p:nvPr/>
                </p:nvSpPr>
                <p:spPr>
                  <a:xfrm>
                    <a:off x="5305968" y="2993250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Oval 2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5968" y="2993250"/>
                    <a:ext cx="1004653" cy="1056687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23" name="Oval 22"/>
                  <p:cNvSpPr/>
                  <p:nvPr/>
                </p:nvSpPr>
                <p:spPr>
                  <a:xfrm>
                    <a:off x="5305967" y="4155335"/>
                    <a:ext cx="1004653" cy="1056687"/>
                  </a:xfrm>
                  <a:prstGeom prst="ellipse">
                    <a:avLst/>
                  </a:prstGeom>
                  <a:noFill/>
                  <a:ln w="381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40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Oval 2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5967" y="4155335"/>
                    <a:ext cx="1004653" cy="1056687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810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/>
              <p:cNvCxnSpPr/>
              <p:nvPr/>
            </p:nvCxnSpPr>
            <p:spPr>
              <a:xfrm>
                <a:off x="4076736" y="3534691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4076735" y="4696776"/>
                <a:ext cx="1206144" cy="1309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076735" y="4709871"/>
                <a:ext cx="1206144" cy="1148989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076735" y="3547786"/>
                <a:ext cx="1206144" cy="2311074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076736" y="3534691"/>
                <a:ext cx="1206143" cy="11751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4076735" y="3547786"/>
                <a:ext cx="1206144" cy="1148989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8006192" y="2924027"/>
                <a:ext cx="1004652" cy="1056687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006193" y="5383529"/>
                <a:ext cx="1004652" cy="1056687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006192" y="6664167"/>
                <a:ext cx="1004652" cy="1056688"/>
              </a:xfrm>
              <a:prstGeom prst="ellipse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33" name="Straight Arrow Connector 32"/>
              <p:cNvCxnSpPr>
                <a:stCxn id="22" idx="6"/>
                <a:endCxn id="30" idx="2"/>
              </p:cNvCxnSpPr>
              <p:nvPr/>
            </p:nvCxnSpPr>
            <p:spPr>
              <a:xfrm flipV="1">
                <a:off x="6310620" y="3452371"/>
                <a:ext cx="1695572" cy="69223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22" idx="6"/>
                <a:endCxn id="12" idx="2"/>
              </p:cNvCxnSpPr>
              <p:nvPr/>
            </p:nvCxnSpPr>
            <p:spPr>
              <a:xfrm>
                <a:off x="6310620" y="3521594"/>
                <a:ext cx="1695575" cy="1182106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3" idx="6"/>
                <a:endCxn id="30" idx="2"/>
              </p:cNvCxnSpPr>
              <p:nvPr/>
            </p:nvCxnSpPr>
            <p:spPr>
              <a:xfrm flipV="1">
                <a:off x="6310620" y="3452371"/>
                <a:ext cx="1695572" cy="1231308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3" idx="6"/>
                <a:endCxn id="31" idx="2"/>
              </p:cNvCxnSpPr>
              <p:nvPr/>
            </p:nvCxnSpPr>
            <p:spPr>
              <a:xfrm>
                <a:off x="6310620" y="4683679"/>
                <a:ext cx="1695573" cy="1228194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/>
            <p:cNvCxnSpPr>
              <a:stCxn id="22" idx="6"/>
              <a:endCxn id="31" idx="2"/>
            </p:cNvCxnSpPr>
            <p:nvPr/>
          </p:nvCxnSpPr>
          <p:spPr>
            <a:xfrm>
              <a:off x="4727626" y="4544407"/>
              <a:ext cx="1205099" cy="169884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22" idx="6"/>
              <a:endCxn id="32" idx="2"/>
            </p:cNvCxnSpPr>
            <p:nvPr/>
          </p:nvCxnSpPr>
          <p:spPr>
            <a:xfrm>
              <a:off x="4727626" y="4544407"/>
              <a:ext cx="1205098" cy="260903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23" idx="6"/>
              <a:endCxn id="32" idx="2"/>
            </p:cNvCxnSpPr>
            <p:nvPr/>
          </p:nvCxnSpPr>
          <p:spPr>
            <a:xfrm>
              <a:off x="4727626" y="5370338"/>
              <a:ext cx="1205098" cy="17831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1" name="Rectangle 40"/>
              <p:cNvSpPr/>
              <p:nvPr/>
            </p:nvSpPr>
            <p:spPr>
              <a:xfrm>
                <a:off x="7396227" y="2556703"/>
                <a:ext cx="19391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227" y="2556703"/>
                <a:ext cx="193915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Rectangle 41"/>
              <p:cNvSpPr/>
              <p:nvPr/>
            </p:nvSpPr>
            <p:spPr>
              <a:xfrm>
                <a:off x="838199" y="4413114"/>
                <a:ext cx="8752368" cy="217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dirty="0" smtClean="0"/>
                  <a:t>Training set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⋯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 smtClean="0"/>
                  <a:t> one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13114"/>
                <a:ext cx="8752368" cy="2174250"/>
              </a:xfrm>
              <a:prstGeom prst="rect">
                <a:avLst/>
              </a:prstGeom>
              <a:blipFill>
                <a:blip r:embed="rId10"/>
                <a:stretch>
                  <a:fillRect l="-139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06094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neural networks?</a:t>
            </a:r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Model representation</a:t>
            </a:r>
          </a:p>
          <a:p>
            <a:endParaRPr lang="en-US" sz="3600" dirty="0"/>
          </a:p>
          <a:p>
            <a:r>
              <a:rPr lang="en-US" sz="3600" dirty="0" smtClean="0"/>
              <a:t>Examples and intuitions</a:t>
            </a:r>
          </a:p>
          <a:p>
            <a:endParaRPr lang="en-US" sz="3600" dirty="0"/>
          </a:p>
          <a:p>
            <a:r>
              <a:rPr lang="en-US" sz="3600" dirty="0" smtClean="0"/>
              <a:t>Multi-class classification</a:t>
            </a:r>
            <a:endParaRPr lang="en-US" sz="36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6830247" y="1690688"/>
            <a:ext cx="4523553" cy="2609129"/>
            <a:chOff x="509327" y="1690688"/>
            <a:chExt cx="9197092" cy="5304766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" name="Oval 3"/>
                <p:cNvSpPr/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9" y="2885608"/>
                  <a:ext cx="1069394" cy="1069394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" name="Oval 4"/>
                <p:cNvSpPr/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4061667"/>
                  <a:ext cx="1069394" cy="1069394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" name="Oval 5"/>
                <p:cNvSpPr/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5237726"/>
                  <a:ext cx="1069394" cy="1069394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5967511" y="4068675"/>
              <a:ext cx="1069394" cy="1069394"/>
            </a:xfrm>
            <a:prstGeom prst="ellipse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8" name="Oval 7"/>
                <p:cNvSpPr/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8" name="Oval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278" y="1703941"/>
                  <a:ext cx="1069394" cy="1069394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6"/>
              <a:endCxn id="7" idx="2"/>
            </p:cNvCxnSpPr>
            <p:nvPr/>
          </p:nvCxnSpPr>
          <p:spPr>
            <a:xfrm>
              <a:off x="4162673" y="3420305"/>
              <a:ext cx="1804838" cy="118306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6"/>
              <a:endCxn id="7" idx="2"/>
            </p:cNvCxnSpPr>
            <p:nvPr/>
          </p:nvCxnSpPr>
          <p:spPr>
            <a:xfrm>
              <a:off x="4162672" y="4596365"/>
              <a:ext cx="1804839" cy="7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6"/>
              <a:endCxn id="7" idx="2"/>
            </p:cNvCxnSpPr>
            <p:nvPr/>
          </p:nvCxnSpPr>
          <p:spPr>
            <a:xfrm flipV="1">
              <a:off x="4162672" y="4603372"/>
              <a:ext cx="1804839" cy="116905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6"/>
              <a:endCxn id="7" idx="2"/>
            </p:cNvCxnSpPr>
            <p:nvPr/>
          </p:nvCxnSpPr>
          <p:spPr>
            <a:xfrm>
              <a:off x="4162672" y="2238639"/>
              <a:ext cx="1804839" cy="236473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</p:cNvCxnSpPr>
            <p:nvPr/>
          </p:nvCxnSpPr>
          <p:spPr>
            <a:xfrm>
              <a:off x="7036905" y="4603372"/>
              <a:ext cx="735444" cy="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Rectangle 13"/>
                <p:cNvSpPr/>
                <p:nvPr/>
              </p:nvSpPr>
              <p:spPr>
                <a:xfrm>
                  <a:off x="7899282" y="4249429"/>
                  <a:ext cx="1807137" cy="8134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9282" y="4249429"/>
                  <a:ext cx="1807137" cy="813486"/>
                </a:xfrm>
                <a:prstGeom prst="rect">
                  <a:avLst/>
                </a:prstGeom>
                <a:blipFill>
                  <a:blip r:embed="rId6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/>
            <p:cNvSpPr/>
            <p:nvPr/>
          </p:nvSpPr>
          <p:spPr>
            <a:xfrm>
              <a:off x="509327" y="6307121"/>
              <a:ext cx="1588121" cy="688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Layer 1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862417" y="3719448"/>
              <a:ext cx="1949889" cy="688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“Output”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7" name="Oval 16"/>
                <p:cNvSpPr/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17" name="Oval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6" y="2872355"/>
                  <a:ext cx="1069394" cy="1069394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8" name="Oval 17"/>
                <p:cNvSpPr/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4048414"/>
                  <a:ext cx="1069394" cy="1069394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9" name="Oval 18"/>
                <p:cNvSpPr/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5224473"/>
                  <a:ext cx="1069394" cy="1069394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0" name="Oval 19"/>
                <p:cNvSpPr/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4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5" y="1690688"/>
                  <a:ext cx="1069394" cy="1069394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2940031" y="6307121"/>
              <a:ext cx="1588121" cy="688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Layer 2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14264" y="6293484"/>
              <a:ext cx="1588121" cy="688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Layer 3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7" idx="6"/>
              <a:endCxn id="4" idx="2"/>
            </p:cNvCxnSpPr>
            <p:nvPr/>
          </p:nvCxnSpPr>
          <p:spPr>
            <a:xfrm>
              <a:off x="1809410" y="3407052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6"/>
              <a:endCxn id="5" idx="2"/>
            </p:cNvCxnSpPr>
            <p:nvPr/>
          </p:nvCxnSpPr>
          <p:spPr>
            <a:xfrm>
              <a:off x="1809409" y="4583111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6"/>
              <a:endCxn id="6" idx="2"/>
            </p:cNvCxnSpPr>
            <p:nvPr/>
          </p:nvCxnSpPr>
          <p:spPr>
            <a:xfrm>
              <a:off x="1809409" y="5759170"/>
              <a:ext cx="1283869" cy="13253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0" idx="6"/>
              <a:endCxn id="4" idx="2"/>
            </p:cNvCxnSpPr>
            <p:nvPr/>
          </p:nvCxnSpPr>
          <p:spPr>
            <a:xfrm>
              <a:off x="1809409" y="2225385"/>
              <a:ext cx="1283870" cy="1194920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5" idx="2"/>
            </p:cNvCxnSpPr>
            <p:nvPr/>
          </p:nvCxnSpPr>
          <p:spPr>
            <a:xfrm>
              <a:off x="1809409" y="2225385"/>
              <a:ext cx="1283869" cy="2370979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6"/>
              <a:endCxn id="6" idx="2"/>
            </p:cNvCxnSpPr>
            <p:nvPr/>
          </p:nvCxnSpPr>
          <p:spPr>
            <a:xfrm>
              <a:off x="1809409" y="2225385"/>
              <a:ext cx="1283869" cy="354703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9" idx="6"/>
              <a:endCxn id="5" idx="2"/>
            </p:cNvCxnSpPr>
            <p:nvPr/>
          </p:nvCxnSpPr>
          <p:spPr>
            <a:xfrm flipV="1">
              <a:off x="1809409" y="4596364"/>
              <a:ext cx="1283869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4" idx="2"/>
            </p:cNvCxnSpPr>
            <p:nvPr/>
          </p:nvCxnSpPr>
          <p:spPr>
            <a:xfrm flipV="1">
              <a:off x="1809409" y="3420305"/>
              <a:ext cx="1283870" cy="2338865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7" idx="6"/>
              <a:endCxn id="5" idx="2"/>
            </p:cNvCxnSpPr>
            <p:nvPr/>
          </p:nvCxnSpPr>
          <p:spPr>
            <a:xfrm>
              <a:off x="1809410" y="3407052"/>
              <a:ext cx="1283868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6" idx="2"/>
            </p:cNvCxnSpPr>
            <p:nvPr/>
          </p:nvCxnSpPr>
          <p:spPr>
            <a:xfrm>
              <a:off x="1809410" y="3407052"/>
              <a:ext cx="1283868" cy="2365371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4" idx="2"/>
            </p:cNvCxnSpPr>
            <p:nvPr/>
          </p:nvCxnSpPr>
          <p:spPr>
            <a:xfrm flipV="1">
              <a:off x="1809409" y="3420305"/>
              <a:ext cx="1283870" cy="11628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6"/>
              <a:endCxn id="6" idx="2"/>
            </p:cNvCxnSpPr>
            <p:nvPr/>
          </p:nvCxnSpPr>
          <p:spPr>
            <a:xfrm>
              <a:off x="1809409" y="4583111"/>
              <a:ext cx="1283869" cy="118931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7206698" y="4390774"/>
            <a:ext cx="3444381" cy="1838652"/>
            <a:chOff x="764417" y="3922982"/>
            <a:chExt cx="5283094" cy="2820179"/>
          </a:xfrm>
        </p:grpSpPr>
        <p:sp>
          <p:nvSpPr>
            <p:cNvPr id="36" name="Oval 35"/>
            <p:cNvSpPr/>
            <p:nvPr/>
          </p:nvSpPr>
          <p:spPr>
            <a:xfrm>
              <a:off x="764418" y="4665146"/>
              <a:ext cx="649484" cy="64948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+1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Oval 36"/>
                <p:cNvSpPr/>
                <p:nvPr/>
              </p:nvSpPr>
              <p:spPr>
                <a:xfrm>
                  <a:off x="764417" y="5379412"/>
                  <a:ext cx="649484" cy="64948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Oval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17" y="5379412"/>
                  <a:ext cx="649484" cy="649484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Oval 37"/>
                <p:cNvSpPr/>
                <p:nvPr/>
              </p:nvSpPr>
              <p:spPr>
                <a:xfrm>
                  <a:off x="764417" y="6093677"/>
                  <a:ext cx="649484" cy="649484"/>
                </a:xfrm>
                <a:prstGeom prst="ellipse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417" y="6093677"/>
                  <a:ext cx="649484" cy="649484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Oval 38"/>
                <p:cNvSpPr/>
                <p:nvPr/>
              </p:nvSpPr>
              <p:spPr>
                <a:xfrm>
                  <a:off x="2712405" y="4685767"/>
                  <a:ext cx="649484" cy="649484"/>
                </a:xfrm>
                <a:prstGeom prst="ellips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4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39" name="Oval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405" y="4685767"/>
                  <a:ext cx="649484" cy="649484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>
              <a:stCxn id="36" idx="6"/>
              <a:endCxn id="39" idx="2"/>
            </p:cNvCxnSpPr>
            <p:nvPr/>
          </p:nvCxnSpPr>
          <p:spPr>
            <a:xfrm>
              <a:off x="1413902" y="4989888"/>
              <a:ext cx="1298503" cy="206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7" idx="6"/>
              <a:endCxn id="39" idx="2"/>
            </p:cNvCxnSpPr>
            <p:nvPr/>
          </p:nvCxnSpPr>
          <p:spPr>
            <a:xfrm flipV="1">
              <a:off x="1413901" y="5010509"/>
              <a:ext cx="1298504" cy="6936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6"/>
              <a:endCxn id="39" idx="2"/>
            </p:cNvCxnSpPr>
            <p:nvPr/>
          </p:nvCxnSpPr>
          <p:spPr>
            <a:xfrm flipV="1">
              <a:off x="1413901" y="5010509"/>
              <a:ext cx="1298504" cy="140791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3" name="Rectangle 42"/>
                <p:cNvSpPr/>
                <p:nvPr/>
              </p:nvSpPr>
              <p:spPr>
                <a:xfrm>
                  <a:off x="1857068" y="4572465"/>
                  <a:ext cx="861818" cy="472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−30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068" y="4572465"/>
                  <a:ext cx="861818" cy="4720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4" name="Rectangle 43"/>
                <p:cNvSpPr/>
                <p:nvPr/>
              </p:nvSpPr>
              <p:spPr>
                <a:xfrm>
                  <a:off x="1721554" y="4965956"/>
                  <a:ext cx="856130" cy="4720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1554" y="4965956"/>
                  <a:ext cx="856130" cy="4720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5" name="Rectangle 44"/>
                <p:cNvSpPr/>
                <p:nvPr/>
              </p:nvSpPr>
              <p:spPr>
                <a:xfrm>
                  <a:off x="2109119" y="5122500"/>
                  <a:ext cx="861818" cy="472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119" y="5122500"/>
                  <a:ext cx="861818" cy="4720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6" name="Oval 45"/>
                <p:cNvSpPr/>
                <p:nvPr/>
              </p:nvSpPr>
              <p:spPr>
                <a:xfrm>
                  <a:off x="2712405" y="5904824"/>
                  <a:ext cx="649484" cy="649484"/>
                </a:xfrm>
                <a:prstGeom prst="ellips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1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46" name="Oval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405" y="5904824"/>
                  <a:ext cx="649484" cy="649484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>
              <a:stCxn id="36" idx="6"/>
              <a:endCxn id="46" idx="2"/>
            </p:cNvCxnSpPr>
            <p:nvPr/>
          </p:nvCxnSpPr>
          <p:spPr>
            <a:xfrm>
              <a:off x="1413902" y="4989888"/>
              <a:ext cx="1298503" cy="123967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7" idx="6"/>
              <a:endCxn id="46" idx="2"/>
            </p:cNvCxnSpPr>
            <p:nvPr/>
          </p:nvCxnSpPr>
          <p:spPr>
            <a:xfrm>
              <a:off x="1413901" y="5704154"/>
              <a:ext cx="1298504" cy="52541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8" idx="6"/>
              <a:endCxn id="46" idx="2"/>
            </p:cNvCxnSpPr>
            <p:nvPr/>
          </p:nvCxnSpPr>
          <p:spPr>
            <a:xfrm flipV="1">
              <a:off x="1413901" y="6229566"/>
              <a:ext cx="1298504" cy="18885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0" name="Rectangle 49"/>
                <p:cNvSpPr/>
                <p:nvPr/>
              </p:nvSpPr>
              <p:spPr>
                <a:xfrm>
                  <a:off x="2294205" y="5657616"/>
                  <a:ext cx="649598" cy="4720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4205" y="5657616"/>
                  <a:ext cx="649598" cy="4720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1" name="Rectangle 50"/>
                <p:cNvSpPr/>
                <p:nvPr/>
              </p:nvSpPr>
              <p:spPr>
                <a:xfrm>
                  <a:off x="1857068" y="5829456"/>
                  <a:ext cx="740570" cy="4720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7068" y="5829456"/>
                  <a:ext cx="740570" cy="4720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2" name="Rectangle 51"/>
                <p:cNvSpPr/>
                <p:nvPr/>
              </p:nvSpPr>
              <p:spPr>
                <a:xfrm>
                  <a:off x="2008272" y="6159096"/>
                  <a:ext cx="740570" cy="4720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8272" y="6159096"/>
                  <a:ext cx="740570" cy="4720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Oval 52"/>
            <p:cNvSpPr/>
            <p:nvPr/>
          </p:nvSpPr>
          <p:spPr>
            <a:xfrm>
              <a:off x="2739253" y="3922982"/>
              <a:ext cx="649484" cy="64948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</a:rPr>
                <a:t>+1</a:t>
              </a:r>
              <a:endParaRPr 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952756" y="5304408"/>
              <a:ext cx="648659" cy="648659"/>
            </a:xfrm>
            <a:prstGeom prst="ellipse">
              <a:avLst/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5" name="Straight Arrow Connector 54"/>
            <p:cNvCxnSpPr>
              <a:stCxn id="53" idx="6"/>
              <a:endCxn id="54" idx="2"/>
            </p:cNvCxnSpPr>
            <p:nvPr/>
          </p:nvCxnSpPr>
          <p:spPr>
            <a:xfrm>
              <a:off x="3388737" y="4247724"/>
              <a:ext cx="1564019" cy="138101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9" idx="6"/>
              <a:endCxn id="54" idx="2"/>
            </p:cNvCxnSpPr>
            <p:nvPr/>
          </p:nvCxnSpPr>
          <p:spPr>
            <a:xfrm>
              <a:off x="3361889" y="5010509"/>
              <a:ext cx="1590867" cy="61822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46" idx="6"/>
              <a:endCxn id="54" idx="2"/>
            </p:cNvCxnSpPr>
            <p:nvPr/>
          </p:nvCxnSpPr>
          <p:spPr>
            <a:xfrm flipV="1">
              <a:off x="3361889" y="5628738"/>
              <a:ext cx="1590867" cy="60082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4" idx="6"/>
            </p:cNvCxnSpPr>
            <p:nvPr/>
          </p:nvCxnSpPr>
          <p:spPr>
            <a:xfrm flipV="1">
              <a:off x="5601415" y="5628737"/>
              <a:ext cx="446096" cy="1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59" name="Rectangle 58"/>
                <p:cNvSpPr/>
                <p:nvPr/>
              </p:nvSpPr>
              <p:spPr>
                <a:xfrm>
                  <a:off x="4081049" y="4822891"/>
                  <a:ext cx="691811" cy="472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1049" y="4822891"/>
                  <a:ext cx="691811" cy="472077"/>
                </a:xfrm>
                <a:prstGeom prst="rect">
                  <a:avLst/>
                </a:prstGeom>
                <a:blipFill>
                  <a:blip r:embed="rId20"/>
                  <a:stretch>
                    <a:fillRect r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0" name="Rectangle 59"/>
                <p:cNvSpPr/>
                <p:nvPr/>
              </p:nvSpPr>
              <p:spPr>
                <a:xfrm>
                  <a:off x="3709175" y="5297237"/>
                  <a:ext cx="691811" cy="472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9175" y="5297237"/>
                  <a:ext cx="691811" cy="472077"/>
                </a:xfrm>
                <a:prstGeom prst="rect">
                  <a:avLst/>
                </a:prstGeom>
                <a:blipFill>
                  <a:blip r:embed="rId21"/>
                  <a:stretch>
                    <a:fillRect r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61" name="Rectangle 60"/>
                <p:cNvSpPr/>
                <p:nvPr/>
              </p:nvSpPr>
              <p:spPr>
                <a:xfrm>
                  <a:off x="4033106" y="5914881"/>
                  <a:ext cx="691811" cy="4720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+20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106" y="5914881"/>
                  <a:ext cx="691811" cy="472077"/>
                </a:xfrm>
                <a:prstGeom prst="rect">
                  <a:avLst/>
                </a:prstGeom>
                <a:blipFill>
                  <a:blip r:embed="rId21"/>
                  <a:stretch>
                    <a:fillRect r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xmlns="" val="5170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What humans see</a:t>
            </a:r>
            <a:endParaRPr lang="en-US" sz="54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4654" y="1447972"/>
            <a:ext cx="3327816" cy="415977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2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What computers see</a:t>
            </a:r>
            <a:endParaRPr lang="en-US" sz="54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4654" y="1447972"/>
            <a:ext cx="3327816" cy="415977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4296056"/>
              </p:ext>
            </p:extLst>
          </p:nvPr>
        </p:nvGraphicFramePr>
        <p:xfrm>
          <a:off x="4342151" y="1447968"/>
          <a:ext cx="3327816" cy="417084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2773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chemeClr val="tx1"/>
                          </a:solidFill>
                        </a:rPr>
                        <a:t>243</a:t>
                      </a:r>
                      <a:endParaRPr 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82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184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154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213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solidFill>
                            <a:schemeClr val="tx1"/>
                          </a:solidFill>
                        </a:rPr>
                        <a:t>156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114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51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137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148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168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43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8056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160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6547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395288"/>
            <a:ext cx="11544300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Vision: Car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1003"/>
            <a:ext cx="10515600" cy="9959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Testing: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79" y="1825625"/>
            <a:ext cx="11319642" cy="3220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51" y="5181003"/>
            <a:ext cx="2549147" cy="11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96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2" y="365125"/>
            <a:ext cx="8838136" cy="59921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86400" y="2496457"/>
                <a:ext cx="6545943" cy="43615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 smtClean="0"/>
                  <a:t>50x50 pixel images -&gt; 2500 pixels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intensity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intensity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pixel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 2500 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intensity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 smtClean="0"/>
                  <a:t>Quadratic features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200" dirty="0" smtClean="0"/>
                  <a:t>)~</a:t>
                </a:r>
                <a:br>
                  <a:rPr lang="en-US" sz="3200" dirty="0" smtClean="0"/>
                </a:br>
                <a:r>
                  <a:rPr lang="en-US" sz="3200" dirty="0" smtClean="0"/>
                  <a:t>3 million features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6400" y="2496457"/>
                <a:ext cx="6545943" cy="4361543"/>
              </a:xfrm>
              <a:blipFill>
                <a:blip r:embed="rId3"/>
                <a:stretch>
                  <a:fillRect l="-2328" t="-2937" b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2864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773CA7B58CB742AE325175108AEBE9" ma:contentTypeVersion="2" ma:contentTypeDescription="Create a new document." ma:contentTypeScope="" ma:versionID="9a16d019ef6c7478527427960c3ca490">
  <xsd:schema xmlns:xsd="http://www.w3.org/2001/XMLSchema" xmlns:xs="http://www.w3.org/2001/XMLSchema" xmlns:p="http://schemas.microsoft.com/office/2006/metadata/properties" xmlns:ns2="01e6aae9-b236-437a-8d13-d697c8e2323c" targetNamespace="http://schemas.microsoft.com/office/2006/metadata/properties" ma:root="true" ma:fieldsID="7340df6993f91029a45b926439a71664" ns2:_="">
    <xsd:import namespace="01e6aae9-b236-437a-8d13-d697c8e232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6aae9-b236-437a-8d13-d697c8e23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8A9A1C-4820-4E21-BBC0-C48C43A0C61A}"/>
</file>

<file path=customXml/itemProps2.xml><?xml version="1.0" encoding="utf-8"?>
<ds:datastoreItem xmlns:ds="http://schemas.openxmlformats.org/officeDocument/2006/customXml" ds:itemID="{A5FEE96D-EDC4-4D06-9445-02B77E2241BC}"/>
</file>

<file path=customXml/itemProps3.xml><?xml version="1.0" encoding="utf-8"?>
<ds:datastoreItem xmlns:ds="http://schemas.openxmlformats.org/officeDocument/2006/customXml" ds:itemID="{67A2099E-2BA0-430C-BE12-CC288EF8BF8C}"/>
</file>

<file path=docProps/app.xml><?xml version="1.0" encoding="utf-8"?>
<Properties xmlns="http://schemas.openxmlformats.org/officeDocument/2006/extended-properties" xmlns:vt="http://schemas.openxmlformats.org/officeDocument/2006/docPropsVTypes">
  <TotalTime>22336</TotalTime>
  <Words>719</Words>
  <Application>Microsoft Office PowerPoint</Application>
  <PresentationFormat>Custom</PresentationFormat>
  <Paragraphs>587</Paragraphs>
  <Slides>44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Neural Networks I</vt:lpstr>
      <vt:lpstr>Neural Networks</vt:lpstr>
      <vt:lpstr>Neural Networks</vt:lpstr>
      <vt:lpstr>Non-linear classification</vt:lpstr>
      <vt:lpstr>What humans see</vt:lpstr>
      <vt:lpstr>What computers see</vt:lpstr>
      <vt:lpstr>Slide 7</vt:lpstr>
      <vt:lpstr>Computer Vision: Car detection</vt:lpstr>
      <vt:lpstr>Slide 9</vt:lpstr>
      <vt:lpstr>Neural Networks</vt:lpstr>
      <vt:lpstr>Slide 11</vt:lpstr>
      <vt:lpstr>The “one learning algorithm” hypothesis</vt:lpstr>
      <vt:lpstr>The “one learning algorithm” hypothesis</vt:lpstr>
      <vt:lpstr>Sensor representations in the brain</vt:lpstr>
      <vt:lpstr>Neural Networks</vt:lpstr>
      <vt:lpstr>A single neuron in the brain</vt:lpstr>
      <vt:lpstr>Slide 17</vt:lpstr>
      <vt:lpstr>An artificial neuron: Logistic unit</vt:lpstr>
      <vt:lpstr>Neural network</vt:lpstr>
      <vt:lpstr>Neural network</vt:lpstr>
      <vt:lpstr>Neural network</vt:lpstr>
      <vt:lpstr>Slide 22</vt:lpstr>
      <vt:lpstr>Neural network</vt:lpstr>
      <vt:lpstr>Neural network</vt:lpstr>
      <vt:lpstr>Forward Propagation</vt:lpstr>
      <vt:lpstr>Neural network learning its own features</vt:lpstr>
      <vt:lpstr>Neural network learning its own features</vt:lpstr>
      <vt:lpstr>Other network architectures</vt:lpstr>
      <vt:lpstr>Slide 29</vt:lpstr>
      <vt:lpstr>Slide 30</vt:lpstr>
      <vt:lpstr>Neural Networks</vt:lpstr>
      <vt:lpstr>A complex Non-linear classification example using Neural Networks: XOR/XNOR</vt:lpstr>
      <vt:lpstr>Simple example: AND</vt:lpstr>
      <vt:lpstr>Simple example: OR</vt:lpstr>
      <vt:lpstr>Simple example: NOT</vt:lpstr>
      <vt:lpstr> </vt:lpstr>
      <vt:lpstr>Layer 1</vt:lpstr>
      <vt:lpstr>Layer 2</vt:lpstr>
      <vt:lpstr>Layer 3</vt:lpstr>
      <vt:lpstr>Layer 4 and 5</vt:lpstr>
      <vt:lpstr>Neural Networks</vt:lpstr>
      <vt:lpstr>Multiple output units: One-vs-all</vt:lpstr>
      <vt:lpstr>Multiple output units: One-vs-all</vt:lpstr>
      <vt:lpstr>Things to remember</vt:lpstr>
    </vt:vector>
  </TitlesOfParts>
  <Company>Virginia 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Huang Jia-Bin</dc:creator>
  <cp:lastModifiedBy>Lenovo</cp:lastModifiedBy>
  <cp:revision>410</cp:revision>
  <dcterms:created xsi:type="dcterms:W3CDTF">2019-01-25T06:55:15Z</dcterms:created>
  <dcterms:modified xsi:type="dcterms:W3CDTF">2021-04-26T10:01:52Z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0x01010030773CA7B58CB742AE325175108AEBE9</vt:lpwstr>
  </property>
</Properties>
</file>